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79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2" r:id="rId16"/>
    <p:sldId id="271" r:id="rId17"/>
    <p:sldId id="273" r:id="rId18"/>
    <p:sldId id="274" r:id="rId19"/>
    <p:sldId id="278" r:id="rId20"/>
    <p:sldId id="275" r:id="rId21"/>
    <p:sldId id="276" r:id="rId22"/>
    <p:sldId id="277" r:id="rId23"/>
  </p:sldIdLst>
  <p:sldSz cx="18288000" cy="10287000"/>
  <p:notesSz cx="6858000" cy="9144000"/>
  <p:embeddedFontLst>
    <p:embeddedFont>
      <p:font typeface="Arimo" panose="020B0604020202020204" charset="0"/>
      <p:regular r:id="rId24"/>
    </p:embeddedFont>
    <p:embeddedFont>
      <p:font typeface="Arimo Bold" panose="020B0604020202020204" charset="0"/>
      <p:regular r:id="rId25"/>
    </p:embeddedFont>
    <p:embeddedFont>
      <p:font typeface="Arimo Bold Italics" panose="020B0604020202020204" charset="0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ormorant Garamond Bold Italics" panose="020B0604020202020204" charset="0"/>
      <p:regular r:id="rId31"/>
    </p:embeddedFont>
    <p:embeddedFont>
      <p:font typeface="Poppins" panose="00000500000000000000" pitchFamily="2" charset="0"/>
      <p:regular r:id="rId32"/>
      <p:bold r:id="rId33"/>
      <p:italic r:id="rId34"/>
      <p:boldItalic r:id="rId35"/>
    </p:embeddedFont>
    <p:embeddedFont>
      <p:font typeface="Public Sans Bold Italics" panose="020B0604020202020204" charset="0"/>
      <p:regular r:id="rId36"/>
    </p:embeddedFont>
    <p:embeddedFont>
      <p:font typeface="Quicksand" panose="020B0604020202020204" charset="0"/>
      <p:regular r:id="rId37"/>
    </p:embeddedFont>
    <p:embeddedFont>
      <p:font typeface="Quicksand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4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2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2">
            <a:extLst>
              <a:ext uri="{FF2B5EF4-FFF2-40B4-BE49-F238E27FC236}">
                <a16:creationId xmlns:a16="http://schemas.microsoft.com/office/drawing/2014/main" id="{FC19D125-5366-4777-A5C9-38F8E2C40450}"/>
              </a:ext>
            </a:extLst>
          </p:cNvPr>
          <p:cNvGrpSpPr/>
          <p:nvPr/>
        </p:nvGrpSpPr>
        <p:grpSpPr>
          <a:xfrm>
            <a:off x="-9939" y="5476939"/>
            <a:ext cx="18288000" cy="4162360"/>
            <a:chOff x="0" y="-47625"/>
            <a:chExt cx="4816593" cy="1127325"/>
          </a:xfrm>
        </p:grpSpPr>
        <p:sp>
          <p:nvSpPr>
            <p:cNvPr id="16" name="Freeform 3">
              <a:extLst>
                <a:ext uri="{FF2B5EF4-FFF2-40B4-BE49-F238E27FC236}">
                  <a16:creationId xmlns:a16="http://schemas.microsoft.com/office/drawing/2014/main" id="{7E7DFD7C-9AE5-4151-982F-C611BC503996}"/>
                </a:ext>
              </a:extLst>
            </p:cNvPr>
            <p:cNvSpPr/>
            <p:nvPr/>
          </p:nvSpPr>
          <p:spPr>
            <a:xfrm>
              <a:off x="0" y="0"/>
              <a:ext cx="4816592" cy="1079700"/>
            </a:xfrm>
            <a:custGeom>
              <a:avLst/>
              <a:gdLst/>
              <a:ahLst/>
              <a:cxnLst/>
              <a:rect l="l" t="t" r="r" b="b"/>
              <a:pathLst>
                <a:path w="4816592" h="107970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17" name="TextBox 4">
              <a:extLst>
                <a:ext uri="{FF2B5EF4-FFF2-40B4-BE49-F238E27FC236}">
                  <a16:creationId xmlns:a16="http://schemas.microsoft.com/office/drawing/2014/main" id="{2C95379F-C985-4482-B9C2-7731AD009FF6}"/>
                </a:ext>
              </a:extLst>
            </p:cNvPr>
            <p:cNvSpPr txBox="1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2" name="AutoShape 2"/>
          <p:cNvSpPr/>
          <p:nvPr/>
        </p:nvSpPr>
        <p:spPr>
          <a:xfrm>
            <a:off x="10173029" y="538831"/>
            <a:ext cx="8114971" cy="0"/>
          </a:xfrm>
          <a:prstGeom prst="line">
            <a:avLst/>
          </a:prstGeom>
          <a:ln w="381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-133090" y="9863030"/>
            <a:ext cx="8114971" cy="0"/>
          </a:xfrm>
          <a:prstGeom prst="line">
            <a:avLst/>
          </a:prstGeom>
          <a:ln w="47625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750791" y="9757251"/>
            <a:ext cx="1422238" cy="211558"/>
          </a:xfrm>
          <a:custGeom>
            <a:avLst/>
            <a:gdLst/>
            <a:ahLst/>
            <a:cxnLst/>
            <a:rect l="l" t="t" r="r" b="b"/>
            <a:pathLst>
              <a:path w="1422238" h="211558">
                <a:moveTo>
                  <a:pt x="0" y="0"/>
                </a:moveTo>
                <a:lnTo>
                  <a:pt x="1422238" y="0"/>
                </a:lnTo>
                <a:lnTo>
                  <a:pt x="1422238" y="211558"/>
                </a:lnTo>
                <a:lnTo>
                  <a:pt x="0" y="211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981881" y="384158"/>
            <a:ext cx="1507464" cy="224235"/>
          </a:xfrm>
          <a:custGeom>
            <a:avLst/>
            <a:gdLst/>
            <a:ahLst/>
            <a:cxnLst/>
            <a:rect l="l" t="t" r="r" b="b"/>
            <a:pathLst>
              <a:path w="1507464" h="224235">
                <a:moveTo>
                  <a:pt x="0" y="0"/>
                </a:moveTo>
                <a:lnTo>
                  <a:pt x="1507464" y="0"/>
                </a:lnTo>
                <a:lnTo>
                  <a:pt x="1507464" y="224235"/>
                </a:lnTo>
                <a:lnTo>
                  <a:pt x="0" y="2242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124200" y="1947022"/>
            <a:ext cx="11734800" cy="3369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dirty="0">
                <a:solidFill>
                  <a:srgbClr val="0F4662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  <a:sym typeface="Quicksand"/>
              </a:rPr>
              <a:t>XÂY DỰNG DASHBOARD </a:t>
            </a:r>
            <a:r>
              <a:rPr lang="en-US" sz="4800" dirty="0">
                <a:solidFill>
                  <a:srgbClr val="0F4662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  <a:sym typeface="Quicksand"/>
              </a:rPr>
              <a:t>T</a:t>
            </a:r>
            <a:r>
              <a:rPr lang="en-US" sz="4800" b="1" dirty="0">
                <a:solidFill>
                  <a:srgbClr val="0F4662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  <a:sym typeface="Quicksand"/>
              </a:rPr>
              <a:t>HÔNG </a:t>
            </a:r>
            <a:r>
              <a:rPr lang="en-US" sz="4800" dirty="0">
                <a:solidFill>
                  <a:srgbClr val="0F4662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  <a:sym typeface="Quicksand"/>
              </a:rPr>
              <a:t>T</a:t>
            </a:r>
            <a:r>
              <a:rPr lang="en-US" sz="4800" b="1" dirty="0">
                <a:solidFill>
                  <a:srgbClr val="0F4662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  <a:sym typeface="Quicksand"/>
              </a:rPr>
              <a:t>IN </a:t>
            </a:r>
            <a:r>
              <a:rPr lang="en-US" sz="4800" dirty="0">
                <a:solidFill>
                  <a:srgbClr val="0F4662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  <a:sym typeface="Quicksand"/>
              </a:rPr>
              <a:t>T</a:t>
            </a:r>
            <a:r>
              <a:rPr lang="en-US" sz="4800" b="1" dirty="0">
                <a:solidFill>
                  <a:srgbClr val="0F4662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  <a:sym typeface="Quicksand"/>
              </a:rPr>
              <a:t>UYỂN SINH VÀ </a:t>
            </a:r>
          </a:p>
          <a:p>
            <a:pPr marL="0" lvl="0" indent="0" algn="ctr">
              <a:lnSpc>
                <a:spcPts val="6719"/>
              </a:lnSpc>
              <a:spcBef>
                <a:spcPct val="0"/>
              </a:spcBef>
            </a:pPr>
            <a:r>
              <a:rPr lang="en-US" sz="4800" b="1" dirty="0">
                <a:solidFill>
                  <a:srgbClr val="0F4662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  <a:sym typeface="Quicksand"/>
              </a:rPr>
              <a:t>DỰ BÁO ĐỐI </a:t>
            </a:r>
            <a:r>
              <a:rPr lang="en-US" sz="4800" dirty="0">
                <a:solidFill>
                  <a:srgbClr val="0F4662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  <a:sym typeface="Quicksand"/>
              </a:rPr>
              <a:t>T</a:t>
            </a:r>
            <a:r>
              <a:rPr lang="en-US" sz="4800" b="1" dirty="0">
                <a:solidFill>
                  <a:srgbClr val="0F4662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  <a:sym typeface="Quicksand"/>
              </a:rPr>
              <a:t>ƯỢNG </a:t>
            </a:r>
            <a:r>
              <a:rPr lang="en-US" sz="4800" dirty="0">
                <a:solidFill>
                  <a:srgbClr val="0F4662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  <a:sym typeface="Quicksand"/>
              </a:rPr>
              <a:t>T</a:t>
            </a:r>
            <a:r>
              <a:rPr lang="en-US" sz="4800" b="1" dirty="0">
                <a:solidFill>
                  <a:srgbClr val="0F4662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  <a:sym typeface="Quicksand"/>
              </a:rPr>
              <a:t>UYỂN SINH </a:t>
            </a:r>
            <a:r>
              <a:rPr lang="en-US" sz="4800" dirty="0">
                <a:solidFill>
                  <a:srgbClr val="0F4662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  <a:sym typeface="Quicksand"/>
              </a:rPr>
              <a:t>T</a:t>
            </a:r>
            <a:r>
              <a:rPr lang="en-US" sz="4800" b="1" dirty="0">
                <a:solidFill>
                  <a:srgbClr val="0F4662"/>
                </a:solidFill>
                <a:latin typeface="Quicksand"/>
                <a:ea typeface="Tahoma" panose="020B0604030504040204" pitchFamily="34" charset="0"/>
                <a:cs typeface="Tahoma" panose="020B0604030504040204" pitchFamily="34" charset="0"/>
                <a:sym typeface="Quicksand"/>
              </a:rPr>
              <a:t>ẠI ĐHCN HÀ NỘI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029200" y="7103971"/>
            <a:ext cx="10743666" cy="528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97"/>
              </a:lnSpc>
            </a:pPr>
            <a:r>
              <a:rPr lang="en-US" sz="3600" dirty="0">
                <a:solidFill>
                  <a:srgbClr val="0F4662"/>
                </a:solidFill>
                <a:latin typeface="Arimo"/>
                <a:ea typeface="Arimo"/>
                <a:cs typeface="Arimo"/>
                <a:sym typeface="Arimo"/>
              </a:rPr>
              <a:t>SV </a:t>
            </a:r>
            <a:r>
              <a:rPr lang="en-US" sz="3600" dirty="0" err="1">
                <a:solidFill>
                  <a:srgbClr val="0F4662"/>
                </a:solidFill>
                <a:latin typeface="Arimo"/>
                <a:ea typeface="Arimo"/>
                <a:cs typeface="Arimo"/>
                <a:sym typeface="Arimo"/>
              </a:rPr>
              <a:t>thực</a:t>
            </a:r>
            <a:r>
              <a:rPr lang="en-US" sz="3600" dirty="0">
                <a:solidFill>
                  <a:srgbClr val="0F4662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dirty="0" err="1">
                <a:solidFill>
                  <a:srgbClr val="0F4662"/>
                </a:solidFill>
                <a:latin typeface="Arimo"/>
                <a:ea typeface="Arimo"/>
                <a:cs typeface="Arimo"/>
                <a:sym typeface="Arimo"/>
              </a:rPr>
              <a:t>hiện</a:t>
            </a:r>
            <a:r>
              <a:rPr lang="en-US" sz="3600" dirty="0">
                <a:solidFill>
                  <a:srgbClr val="0F4662"/>
                </a:solidFill>
                <a:latin typeface="Arimo"/>
                <a:ea typeface="Arimo"/>
                <a:cs typeface="Arimo"/>
                <a:sym typeface="Arimo"/>
              </a:rPr>
              <a:t>: 	</a:t>
            </a:r>
            <a:r>
              <a:rPr lang="en-US" sz="3600" dirty="0" err="1">
                <a:solidFill>
                  <a:srgbClr val="0F4662"/>
                </a:solidFill>
                <a:latin typeface="Arimo"/>
                <a:ea typeface="Arimo"/>
                <a:cs typeface="Arimo"/>
                <a:sym typeface="Arimo"/>
              </a:rPr>
              <a:t>Trần</a:t>
            </a:r>
            <a:r>
              <a:rPr lang="en-US" sz="3600" dirty="0">
                <a:solidFill>
                  <a:srgbClr val="0F4662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600" dirty="0" err="1">
                <a:solidFill>
                  <a:srgbClr val="0F4662"/>
                </a:solidFill>
                <a:latin typeface="Arimo"/>
                <a:ea typeface="Arimo"/>
                <a:cs typeface="Arimo"/>
                <a:sym typeface="Arimo"/>
              </a:rPr>
              <a:t>Thị</a:t>
            </a:r>
            <a:r>
              <a:rPr lang="en-US" sz="3600" dirty="0">
                <a:solidFill>
                  <a:srgbClr val="0F4662"/>
                </a:solidFill>
                <a:latin typeface="Arimo"/>
                <a:ea typeface="Arimo"/>
                <a:cs typeface="Arimo"/>
                <a:sym typeface="Arimo"/>
              </a:rPr>
              <a:t> Minh </a:t>
            </a:r>
            <a:r>
              <a:rPr lang="en-US" sz="3600" dirty="0" err="1">
                <a:solidFill>
                  <a:srgbClr val="0F4662"/>
                </a:solidFill>
                <a:latin typeface="Arimo"/>
                <a:ea typeface="Arimo"/>
                <a:cs typeface="Arimo"/>
                <a:sym typeface="Arimo"/>
              </a:rPr>
              <a:t>Tâm</a:t>
            </a:r>
            <a:endParaRPr lang="en-US" sz="3600" dirty="0">
              <a:solidFill>
                <a:srgbClr val="0F4662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47004" y="615315"/>
            <a:ext cx="10326591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42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2. </a:t>
            </a:r>
            <a:r>
              <a:rPr lang="en-US" sz="42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Trực</a:t>
            </a:r>
            <a:r>
              <a:rPr lang="en-US" sz="42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2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quan</a:t>
            </a:r>
            <a:r>
              <a:rPr lang="en-US" sz="42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2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hóa</a:t>
            </a:r>
            <a:r>
              <a:rPr lang="en-US" sz="42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2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dữ</a:t>
            </a:r>
            <a:r>
              <a:rPr lang="en-US" sz="42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2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liệu</a:t>
            </a:r>
            <a:endParaRPr lang="en-US" sz="4200" b="1" dirty="0">
              <a:solidFill>
                <a:srgbClr val="0F4662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187369" y="2111321"/>
            <a:ext cx="16071931" cy="6909201"/>
            <a:chOff x="0" y="0"/>
            <a:chExt cx="4232937" cy="18197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32937" cy="1819707"/>
            </a:xfrm>
            <a:custGeom>
              <a:avLst/>
              <a:gdLst/>
              <a:ahLst/>
              <a:cxnLst/>
              <a:rect l="l" t="t" r="r" b="b"/>
              <a:pathLst>
                <a:path w="4232937" h="1819707">
                  <a:moveTo>
                    <a:pt x="7226" y="0"/>
                  </a:moveTo>
                  <a:lnTo>
                    <a:pt x="4225711" y="0"/>
                  </a:lnTo>
                  <a:cubicBezTo>
                    <a:pt x="4227627" y="0"/>
                    <a:pt x="4229465" y="761"/>
                    <a:pt x="4230820" y="2116"/>
                  </a:cubicBezTo>
                  <a:cubicBezTo>
                    <a:pt x="4232175" y="3471"/>
                    <a:pt x="4232937" y="5309"/>
                    <a:pt x="4232937" y="7226"/>
                  </a:cubicBezTo>
                  <a:lnTo>
                    <a:pt x="4232937" y="1812482"/>
                  </a:lnTo>
                  <a:cubicBezTo>
                    <a:pt x="4232937" y="1816472"/>
                    <a:pt x="4229702" y="1819707"/>
                    <a:pt x="4225711" y="1819707"/>
                  </a:cubicBezTo>
                  <a:lnTo>
                    <a:pt x="7226" y="1819707"/>
                  </a:lnTo>
                  <a:cubicBezTo>
                    <a:pt x="3235" y="1819707"/>
                    <a:pt x="0" y="1816472"/>
                    <a:pt x="0" y="1812482"/>
                  </a:cubicBezTo>
                  <a:lnTo>
                    <a:pt x="0" y="7226"/>
                  </a:lnTo>
                  <a:cubicBezTo>
                    <a:pt x="0" y="3235"/>
                    <a:pt x="3235" y="0"/>
                    <a:pt x="7226" y="0"/>
                  </a:cubicBezTo>
                  <a:close/>
                </a:path>
              </a:pathLst>
            </a:custGeom>
            <a:solidFill>
              <a:srgbClr val="E5ECEF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232937" cy="1867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119597" y="3043839"/>
            <a:ext cx="4048806" cy="922508"/>
            <a:chOff x="0" y="0"/>
            <a:chExt cx="1066352" cy="24296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66352" cy="242965"/>
            </a:xfrm>
            <a:custGeom>
              <a:avLst/>
              <a:gdLst/>
              <a:ahLst/>
              <a:cxnLst/>
              <a:rect l="l" t="t" r="r" b="b"/>
              <a:pathLst>
                <a:path w="1066352" h="242965">
                  <a:moveTo>
                    <a:pt x="97520" y="0"/>
                  </a:moveTo>
                  <a:lnTo>
                    <a:pt x="968833" y="0"/>
                  </a:lnTo>
                  <a:cubicBezTo>
                    <a:pt x="994696" y="0"/>
                    <a:pt x="1019501" y="10274"/>
                    <a:pt x="1037789" y="28563"/>
                  </a:cubicBezTo>
                  <a:cubicBezTo>
                    <a:pt x="1056078" y="46851"/>
                    <a:pt x="1066352" y="71656"/>
                    <a:pt x="1066352" y="97520"/>
                  </a:cubicBezTo>
                  <a:lnTo>
                    <a:pt x="1066352" y="145445"/>
                  </a:lnTo>
                  <a:cubicBezTo>
                    <a:pt x="1066352" y="171309"/>
                    <a:pt x="1056078" y="196114"/>
                    <a:pt x="1037789" y="214402"/>
                  </a:cubicBezTo>
                  <a:cubicBezTo>
                    <a:pt x="1019501" y="232691"/>
                    <a:pt x="994696" y="242965"/>
                    <a:pt x="968833" y="242965"/>
                  </a:cubicBezTo>
                  <a:lnTo>
                    <a:pt x="97520" y="242965"/>
                  </a:lnTo>
                  <a:cubicBezTo>
                    <a:pt x="71656" y="242965"/>
                    <a:pt x="46851" y="232691"/>
                    <a:pt x="28563" y="214402"/>
                  </a:cubicBezTo>
                  <a:cubicBezTo>
                    <a:pt x="10274" y="196114"/>
                    <a:pt x="0" y="171309"/>
                    <a:pt x="0" y="145445"/>
                  </a:cubicBezTo>
                  <a:lnTo>
                    <a:pt x="0" y="97520"/>
                  </a:lnTo>
                  <a:cubicBezTo>
                    <a:pt x="0" y="71656"/>
                    <a:pt x="10274" y="46851"/>
                    <a:pt x="28563" y="28563"/>
                  </a:cubicBezTo>
                  <a:cubicBezTo>
                    <a:pt x="46851" y="10274"/>
                    <a:pt x="71656" y="0"/>
                    <a:pt x="97520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066352" cy="2905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183727" y="3244108"/>
            <a:ext cx="3920547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699" b="1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Khai</a:t>
            </a:r>
            <a:r>
              <a:rPr lang="en-US" sz="2699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99" b="1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phá</a:t>
            </a:r>
            <a:r>
              <a:rPr lang="en-US" sz="2699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xu </a:t>
            </a:r>
            <a:r>
              <a:rPr lang="en-US" sz="2699" b="1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hướng</a:t>
            </a:r>
            <a:endParaRPr lang="en-US" sz="2699" b="1" dirty="0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690223" y="3075583"/>
            <a:ext cx="4423343" cy="926033"/>
            <a:chOff x="0" y="0"/>
            <a:chExt cx="1164996" cy="24389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64996" cy="243894"/>
            </a:xfrm>
            <a:custGeom>
              <a:avLst/>
              <a:gdLst/>
              <a:ahLst/>
              <a:cxnLst/>
              <a:rect l="l" t="t" r="r" b="b"/>
              <a:pathLst>
                <a:path w="1164996" h="243894">
                  <a:moveTo>
                    <a:pt x="89262" y="0"/>
                  </a:moveTo>
                  <a:lnTo>
                    <a:pt x="1075733" y="0"/>
                  </a:lnTo>
                  <a:cubicBezTo>
                    <a:pt x="1099407" y="0"/>
                    <a:pt x="1122111" y="9404"/>
                    <a:pt x="1138851" y="26144"/>
                  </a:cubicBezTo>
                  <a:cubicBezTo>
                    <a:pt x="1155591" y="42884"/>
                    <a:pt x="1164996" y="65588"/>
                    <a:pt x="1164996" y="89262"/>
                  </a:cubicBezTo>
                  <a:lnTo>
                    <a:pt x="1164996" y="154631"/>
                  </a:lnTo>
                  <a:cubicBezTo>
                    <a:pt x="1164996" y="178305"/>
                    <a:pt x="1155591" y="201009"/>
                    <a:pt x="1138851" y="217749"/>
                  </a:cubicBezTo>
                  <a:cubicBezTo>
                    <a:pt x="1122111" y="234489"/>
                    <a:pt x="1099407" y="243894"/>
                    <a:pt x="1075733" y="243894"/>
                  </a:cubicBezTo>
                  <a:lnTo>
                    <a:pt x="89262" y="243894"/>
                  </a:lnTo>
                  <a:cubicBezTo>
                    <a:pt x="65588" y="243894"/>
                    <a:pt x="42884" y="234489"/>
                    <a:pt x="26144" y="217749"/>
                  </a:cubicBezTo>
                  <a:cubicBezTo>
                    <a:pt x="9404" y="201009"/>
                    <a:pt x="0" y="178305"/>
                    <a:pt x="0" y="154631"/>
                  </a:cubicBezTo>
                  <a:lnTo>
                    <a:pt x="0" y="89262"/>
                  </a:lnTo>
                  <a:cubicBezTo>
                    <a:pt x="0" y="65588"/>
                    <a:pt x="9404" y="42884"/>
                    <a:pt x="26144" y="26144"/>
                  </a:cubicBezTo>
                  <a:cubicBezTo>
                    <a:pt x="42884" y="9404"/>
                    <a:pt x="65588" y="0"/>
                    <a:pt x="89262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1164996" cy="2915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928874" y="3277616"/>
            <a:ext cx="3958457" cy="46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Giao </a:t>
            </a:r>
            <a:r>
              <a:rPr lang="en-US" sz="2700" b="1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diện</a:t>
            </a:r>
            <a:r>
              <a:rPr lang="en-US" sz="2700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700" b="1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tổng</a:t>
            </a:r>
            <a:r>
              <a:rPr lang="en-US" sz="2700" b="1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700" b="1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quan</a:t>
            </a:r>
            <a:endParaRPr lang="en-US" sz="2700" b="1" dirty="0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1815174" y="3043839"/>
            <a:ext cx="4451672" cy="993048"/>
            <a:chOff x="0" y="0"/>
            <a:chExt cx="1172457" cy="26154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72457" cy="261543"/>
            </a:xfrm>
            <a:custGeom>
              <a:avLst/>
              <a:gdLst/>
              <a:ahLst/>
              <a:cxnLst/>
              <a:rect l="l" t="t" r="r" b="b"/>
              <a:pathLst>
                <a:path w="1172457" h="261543">
                  <a:moveTo>
                    <a:pt x="88694" y="0"/>
                  </a:moveTo>
                  <a:lnTo>
                    <a:pt x="1083762" y="0"/>
                  </a:lnTo>
                  <a:cubicBezTo>
                    <a:pt x="1107286" y="0"/>
                    <a:pt x="1129845" y="9345"/>
                    <a:pt x="1146479" y="25978"/>
                  </a:cubicBezTo>
                  <a:cubicBezTo>
                    <a:pt x="1163112" y="42611"/>
                    <a:pt x="1172457" y="65171"/>
                    <a:pt x="1172457" y="88694"/>
                  </a:cubicBezTo>
                  <a:lnTo>
                    <a:pt x="1172457" y="172849"/>
                  </a:lnTo>
                  <a:cubicBezTo>
                    <a:pt x="1172457" y="196372"/>
                    <a:pt x="1163112" y="218932"/>
                    <a:pt x="1146479" y="235565"/>
                  </a:cubicBezTo>
                  <a:cubicBezTo>
                    <a:pt x="1129845" y="252199"/>
                    <a:pt x="1107286" y="261543"/>
                    <a:pt x="1083762" y="261543"/>
                  </a:cubicBezTo>
                  <a:lnTo>
                    <a:pt x="88694" y="261543"/>
                  </a:lnTo>
                  <a:cubicBezTo>
                    <a:pt x="65171" y="261543"/>
                    <a:pt x="42611" y="252199"/>
                    <a:pt x="25978" y="235565"/>
                  </a:cubicBezTo>
                  <a:cubicBezTo>
                    <a:pt x="9345" y="218932"/>
                    <a:pt x="0" y="196372"/>
                    <a:pt x="0" y="172849"/>
                  </a:cubicBezTo>
                  <a:lnTo>
                    <a:pt x="0" y="88694"/>
                  </a:lnTo>
                  <a:cubicBezTo>
                    <a:pt x="0" y="65171"/>
                    <a:pt x="9345" y="42611"/>
                    <a:pt x="25978" y="25978"/>
                  </a:cubicBezTo>
                  <a:cubicBezTo>
                    <a:pt x="42611" y="9345"/>
                    <a:pt x="65171" y="0"/>
                    <a:pt x="88694" y="0"/>
                  </a:cubicBezTo>
                  <a:close/>
                </a:path>
              </a:pathLst>
            </a:custGeom>
            <a:solidFill>
              <a:srgbClr val="5188CC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172457" cy="3091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358328" y="3041254"/>
            <a:ext cx="3209709" cy="941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80"/>
              </a:lnSpc>
              <a:spcBef>
                <a:spcPct val="0"/>
              </a:spcBef>
            </a:pPr>
            <a:r>
              <a:rPr lang="en-US" sz="2700" b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Hỗ trợ </a:t>
            </a:r>
            <a:r>
              <a:rPr lang="en-US" sz="2700" b="1" u="none" strike="noStrike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dự báo và ra quyết định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14707" y="4420717"/>
            <a:ext cx="4986790" cy="41539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2262" lvl="1" indent="-281131" algn="l">
              <a:lnSpc>
                <a:spcPts val="4166"/>
              </a:lnSpc>
              <a:buFont typeface="Arial"/>
              <a:buChar char="•"/>
            </a:pPr>
            <a:r>
              <a:rPr lang="en-US" sz="2604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Cái</a:t>
            </a:r>
            <a:r>
              <a:rPr lang="en-US" sz="2604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4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nhìn</a:t>
            </a:r>
            <a:r>
              <a:rPr lang="en-US" sz="2604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4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tổng</a:t>
            </a:r>
            <a:r>
              <a:rPr lang="en-US" sz="2604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4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quát</a:t>
            </a:r>
            <a:r>
              <a:rPr lang="en-US" sz="2604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4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về</a:t>
            </a:r>
            <a:r>
              <a:rPr lang="en-US" sz="2604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4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tình</a:t>
            </a:r>
            <a:r>
              <a:rPr lang="en-US" sz="2604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4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hình</a:t>
            </a:r>
            <a:r>
              <a:rPr lang="en-US" sz="2604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4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tuyển</a:t>
            </a:r>
            <a:r>
              <a:rPr lang="en-US" sz="2604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4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sinh</a:t>
            </a:r>
            <a:r>
              <a:rPr lang="en-US" sz="2604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4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trong</a:t>
            </a:r>
            <a:r>
              <a:rPr lang="en-US" sz="2604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4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năm</a:t>
            </a:r>
            <a:r>
              <a:rPr lang="en-US" sz="2604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4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học</a:t>
            </a:r>
            <a:endParaRPr lang="en-US" sz="2604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562262" lvl="1" indent="-281131" algn="l">
              <a:lnSpc>
                <a:spcPts val="4166"/>
              </a:lnSpc>
              <a:buFont typeface="Arial"/>
              <a:buChar char="•"/>
            </a:pPr>
            <a:r>
              <a:rPr lang="en-US" sz="2604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Các</a:t>
            </a:r>
            <a:r>
              <a:rPr lang="en-US" sz="2604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4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thành</a:t>
            </a:r>
            <a:r>
              <a:rPr lang="en-US" sz="2604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4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phần</a:t>
            </a:r>
            <a:r>
              <a:rPr lang="en-US" sz="2604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4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trực</a:t>
            </a:r>
            <a:r>
              <a:rPr lang="en-US" sz="2604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4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quan</a:t>
            </a:r>
            <a:r>
              <a:rPr lang="en-US" sz="2604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4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được</a:t>
            </a:r>
            <a:r>
              <a:rPr lang="en-US" sz="2604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4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lựa</a:t>
            </a:r>
            <a:r>
              <a:rPr lang="en-US" sz="2604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4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chọn</a:t>
            </a:r>
            <a:r>
              <a:rPr lang="en-US" sz="2604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→ </a:t>
            </a:r>
            <a:r>
              <a:rPr lang="en-US" sz="2604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chỉ</a:t>
            </a:r>
            <a:r>
              <a:rPr lang="en-US" sz="2604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4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số</a:t>
            </a:r>
            <a:r>
              <a:rPr lang="en-US" sz="2604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4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quan</a:t>
            </a:r>
            <a:r>
              <a:rPr lang="en-US" sz="2604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4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trọng</a:t>
            </a:r>
            <a:r>
              <a:rPr lang="en-US" sz="2604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4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nhất</a:t>
            </a:r>
            <a:r>
              <a:rPr lang="en-US" sz="2604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4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cần</a:t>
            </a:r>
            <a:r>
              <a:rPr lang="en-US" sz="2604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4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nắm</a:t>
            </a:r>
            <a:r>
              <a:rPr lang="en-US" sz="2604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4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bắt</a:t>
            </a:r>
            <a:r>
              <a:rPr lang="en-US" sz="2604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4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ngay</a:t>
            </a:r>
            <a:r>
              <a:rPr lang="en-US" sz="2604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4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lập</a:t>
            </a:r>
            <a:r>
              <a:rPr lang="en-US" sz="2604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4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tức</a:t>
            </a:r>
            <a:endParaRPr lang="en-US" sz="2604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just">
              <a:lnSpc>
                <a:spcPts val="4166"/>
              </a:lnSpc>
            </a:pPr>
            <a:endParaRPr lang="en-US" sz="2604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917216" y="4411192"/>
            <a:ext cx="4453567" cy="4163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4159"/>
              </a:lnSpc>
              <a:buFont typeface="Arial"/>
              <a:buChar char="•"/>
            </a:pPr>
            <a:r>
              <a:rPr lang="en-US" sz="2599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Đưa</a:t>
            </a:r>
            <a:r>
              <a:rPr lang="en-US" sz="2599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ra </a:t>
            </a:r>
            <a:r>
              <a:rPr lang="en-US" sz="2599" b="1" dirty="0" err="1">
                <a:solidFill>
                  <a:srgbClr val="0E2F5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chính</a:t>
            </a:r>
            <a:r>
              <a:rPr lang="en-US" sz="2599" b="1" dirty="0">
                <a:solidFill>
                  <a:srgbClr val="0E2F5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dirty="0" err="1">
                <a:solidFill>
                  <a:srgbClr val="0E2F5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sách</a:t>
            </a:r>
            <a:r>
              <a:rPr lang="en-US" sz="2599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b="1" dirty="0" err="1">
                <a:solidFill>
                  <a:srgbClr val="0E2F5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đào</a:t>
            </a:r>
            <a:r>
              <a:rPr lang="en-US" sz="2599" b="1" dirty="0">
                <a:solidFill>
                  <a:srgbClr val="0E2F5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dirty="0" err="1">
                <a:solidFill>
                  <a:srgbClr val="0E2F5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tạo</a:t>
            </a:r>
            <a:r>
              <a:rPr lang="en-US" sz="2599" b="1" dirty="0">
                <a:solidFill>
                  <a:srgbClr val="0E2F5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phù</a:t>
            </a:r>
            <a:r>
              <a:rPr lang="en-US" sz="2599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hợp</a:t>
            </a:r>
            <a:endParaRPr lang="en-US" sz="2599" dirty="0">
              <a:solidFill>
                <a:srgbClr val="0E2F5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561339" lvl="1" indent="-280669" algn="l">
              <a:lnSpc>
                <a:spcPts val="4159"/>
              </a:lnSpc>
              <a:buFont typeface="Arial"/>
              <a:buChar char="•"/>
            </a:pPr>
            <a:r>
              <a:rPr lang="en-US" sz="2599" b="1" dirty="0" err="1">
                <a:solidFill>
                  <a:srgbClr val="0E2F5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Định</a:t>
            </a:r>
            <a:r>
              <a:rPr lang="en-US" sz="2599" b="1" dirty="0">
                <a:solidFill>
                  <a:srgbClr val="0E2F5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dirty="0" err="1">
                <a:solidFill>
                  <a:srgbClr val="0E2F5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hướng</a:t>
            </a:r>
            <a:r>
              <a:rPr lang="en-US" sz="2599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truyền</a:t>
            </a:r>
            <a:r>
              <a:rPr lang="en-US" sz="2599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thông</a:t>
            </a:r>
            <a:r>
              <a:rPr lang="en-US" sz="2599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tuyển</a:t>
            </a:r>
            <a:r>
              <a:rPr lang="en-US" sz="2599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sinh</a:t>
            </a:r>
            <a:endParaRPr lang="en-US" sz="2599" dirty="0">
              <a:solidFill>
                <a:srgbClr val="0E2F5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561339" lvl="1" indent="-280669" algn="l">
              <a:lnSpc>
                <a:spcPts val="4159"/>
              </a:lnSpc>
              <a:buFont typeface="Arial"/>
              <a:buChar char="•"/>
            </a:pPr>
            <a:r>
              <a:rPr lang="en-US" sz="2599" b="1" dirty="0" err="1">
                <a:solidFill>
                  <a:srgbClr val="0E2F5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Hiểu</a:t>
            </a:r>
            <a:r>
              <a:rPr lang="en-US" sz="2599" b="1" dirty="0">
                <a:solidFill>
                  <a:srgbClr val="0E2F5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dirty="0" err="1">
                <a:solidFill>
                  <a:srgbClr val="0E2F5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sâu</a:t>
            </a:r>
            <a:r>
              <a:rPr lang="en-US" sz="2599" b="1" dirty="0">
                <a:solidFill>
                  <a:srgbClr val="0E2F5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dirty="0" err="1">
                <a:solidFill>
                  <a:srgbClr val="0E2F5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hơn</a:t>
            </a:r>
            <a:r>
              <a:rPr lang="en-US" sz="2599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về</a:t>
            </a:r>
            <a:r>
              <a:rPr lang="en-US" sz="2599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hành</a:t>
            </a:r>
            <a:r>
              <a:rPr lang="en-US" sz="2599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vi </a:t>
            </a:r>
            <a:r>
              <a:rPr lang="en-US" sz="2599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và</a:t>
            </a:r>
            <a:r>
              <a:rPr lang="en-US" sz="2599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sự</a:t>
            </a:r>
            <a:r>
              <a:rPr lang="en-US" sz="2599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phân</a:t>
            </a:r>
            <a:r>
              <a:rPr lang="en-US" sz="2599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bố</a:t>
            </a:r>
            <a:r>
              <a:rPr lang="en-US" sz="2599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của</a:t>
            </a:r>
            <a:r>
              <a:rPr lang="en-US" sz="2599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người</a:t>
            </a:r>
            <a:r>
              <a:rPr lang="en-US" sz="2599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học</a:t>
            </a:r>
            <a:endParaRPr lang="en-US" sz="2599" dirty="0">
              <a:solidFill>
                <a:srgbClr val="0E2F5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algn="l">
              <a:lnSpc>
                <a:spcPts val="4159"/>
              </a:lnSpc>
            </a:pPr>
            <a:endParaRPr lang="en-US" sz="2599" dirty="0">
              <a:solidFill>
                <a:srgbClr val="0E2F5F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1824320" y="4423747"/>
            <a:ext cx="5056890" cy="3630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53" lvl="1" indent="-280677" algn="l">
              <a:lnSpc>
                <a:spcPts val="4160"/>
              </a:lnSpc>
              <a:buFont typeface="Arial"/>
              <a:buChar char="•"/>
            </a:pP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Dạng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cây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phân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rã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</a:p>
          <a:p>
            <a:pPr marL="561353" lvl="1" indent="-280677" algn="l">
              <a:lnSpc>
                <a:spcPts val="4160"/>
              </a:lnSpc>
              <a:buFont typeface="Arial"/>
              <a:buChar char="•"/>
            </a:pP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Người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dùng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tổng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thể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→ </a:t>
            </a: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đối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tượng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cụ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thể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theo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các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tiêu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chí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địa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lý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hoặc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ưu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tiên</a:t>
            </a:r>
            <a:endParaRPr lang="en-US" sz="2600" dirty="0">
              <a:solidFill>
                <a:srgbClr val="0E2F5F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561353" lvl="1" indent="-280677" algn="l">
              <a:lnSpc>
                <a:spcPts val="4160"/>
              </a:lnSpc>
              <a:buFont typeface="Arial"/>
              <a:buChar char="•"/>
            </a:pP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Xác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định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các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0" b="1" dirty="0" err="1">
                <a:solidFill>
                  <a:srgbClr val="0E2F5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khu</a:t>
            </a:r>
            <a:r>
              <a:rPr lang="en-US" sz="2600" b="1" dirty="0">
                <a:solidFill>
                  <a:srgbClr val="0E2F5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0" b="1" dirty="0" err="1">
                <a:solidFill>
                  <a:srgbClr val="0E2F5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vực</a:t>
            </a:r>
            <a:r>
              <a:rPr lang="en-US" sz="2600" b="1" dirty="0">
                <a:solidFill>
                  <a:srgbClr val="0E2F5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0" b="1" dirty="0" err="1">
                <a:solidFill>
                  <a:srgbClr val="0E2F5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tiềm</a:t>
            </a:r>
            <a:r>
              <a:rPr lang="en-US" sz="2600" b="1" dirty="0">
                <a:solidFill>
                  <a:srgbClr val="0E2F5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0" b="1" dirty="0" err="1">
                <a:solidFill>
                  <a:srgbClr val="0E2F5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năng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-&gt; </a:t>
            </a: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triển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khai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công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tác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tuyển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600" dirty="0" err="1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sinh</a:t>
            </a:r>
            <a:r>
              <a:rPr lang="en-US" sz="2600" dirty="0">
                <a:solidFill>
                  <a:srgbClr val="0E2F5F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</a:p>
        </p:txBody>
      </p:sp>
      <p:sp>
        <p:nvSpPr>
          <p:cNvPr id="21" name="AutoShape 21"/>
          <p:cNvSpPr/>
          <p:nvPr/>
        </p:nvSpPr>
        <p:spPr>
          <a:xfrm>
            <a:off x="4358055" y="2111321"/>
            <a:ext cx="10029951" cy="60432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3495668" y="1860739"/>
            <a:ext cx="890951" cy="890951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520479" y="1860739"/>
            <a:ext cx="890951" cy="890951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3517707" y="1860739"/>
            <a:ext cx="890951" cy="89095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 rot="5400000">
            <a:off x="3746249" y="2111321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 rot="5400000">
            <a:off x="8757269" y="2111321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 rot="5400000">
            <a:off x="13768288" y="2111321"/>
            <a:ext cx="389788" cy="389788"/>
          </a:xfrm>
          <a:custGeom>
            <a:avLst/>
            <a:gdLst/>
            <a:ahLst/>
            <a:cxnLst/>
            <a:rect l="l" t="t" r="r" b="b"/>
            <a:pathLst>
              <a:path w="389788" h="389788">
                <a:moveTo>
                  <a:pt x="0" y="0"/>
                </a:moveTo>
                <a:lnTo>
                  <a:pt x="389788" y="0"/>
                </a:lnTo>
                <a:lnTo>
                  <a:pt x="389788" y="389788"/>
                </a:lnTo>
                <a:lnTo>
                  <a:pt x="0" y="389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3" grpId="0"/>
      <p:bldP spid="17" grpId="0"/>
      <p:bldP spid="18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264658" y="3076153"/>
            <a:ext cx="0" cy="6492240"/>
          </a:xfrm>
          <a:prstGeom prst="line">
            <a:avLst/>
          </a:prstGeom>
          <a:ln w="381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0" y="-217268"/>
            <a:ext cx="18288000" cy="2307388"/>
            <a:chOff x="0" y="0"/>
            <a:chExt cx="4816593" cy="60770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607707"/>
            </a:xfrm>
            <a:custGeom>
              <a:avLst/>
              <a:gdLst/>
              <a:ahLst/>
              <a:cxnLst/>
              <a:rect l="l" t="t" r="r" b="b"/>
              <a:pathLst>
                <a:path w="4816592" h="607707">
                  <a:moveTo>
                    <a:pt x="12700" y="0"/>
                  </a:moveTo>
                  <a:lnTo>
                    <a:pt x="4803892" y="0"/>
                  </a:lnTo>
                  <a:cubicBezTo>
                    <a:pt x="4807261" y="0"/>
                    <a:pt x="4810491" y="1338"/>
                    <a:pt x="4812873" y="3720"/>
                  </a:cubicBezTo>
                  <a:cubicBezTo>
                    <a:pt x="4815255" y="6101"/>
                    <a:pt x="4816592" y="9332"/>
                    <a:pt x="4816592" y="12700"/>
                  </a:cubicBezTo>
                  <a:lnTo>
                    <a:pt x="4816592" y="595007"/>
                  </a:lnTo>
                  <a:cubicBezTo>
                    <a:pt x="4816592" y="602021"/>
                    <a:pt x="4810906" y="607707"/>
                    <a:pt x="4803892" y="607707"/>
                  </a:cubicBezTo>
                  <a:lnTo>
                    <a:pt x="12700" y="607707"/>
                  </a:lnTo>
                  <a:cubicBezTo>
                    <a:pt x="9332" y="607707"/>
                    <a:pt x="6101" y="606369"/>
                    <a:pt x="3720" y="603987"/>
                  </a:cubicBezTo>
                  <a:cubicBezTo>
                    <a:pt x="1338" y="601606"/>
                    <a:pt x="0" y="598375"/>
                    <a:pt x="0" y="595007"/>
                  </a:cubicBezTo>
                  <a:lnTo>
                    <a:pt x="0" y="12700"/>
                  </a:lnTo>
                  <a:cubicBezTo>
                    <a:pt x="0" y="5686"/>
                    <a:pt x="5686" y="0"/>
                    <a:pt x="12700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655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98021" y="2683630"/>
            <a:ext cx="4849875" cy="748062"/>
            <a:chOff x="0" y="0"/>
            <a:chExt cx="1153017" cy="1778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53017" cy="177846"/>
            </a:xfrm>
            <a:custGeom>
              <a:avLst/>
              <a:gdLst/>
              <a:ahLst/>
              <a:cxnLst/>
              <a:rect l="l" t="t" r="r" b="b"/>
              <a:pathLst>
                <a:path w="1153017" h="177846">
                  <a:moveTo>
                    <a:pt x="79816" y="0"/>
                  </a:moveTo>
                  <a:lnTo>
                    <a:pt x="1073201" y="0"/>
                  </a:lnTo>
                  <a:cubicBezTo>
                    <a:pt x="1094370" y="0"/>
                    <a:pt x="1114671" y="8409"/>
                    <a:pt x="1129639" y="23377"/>
                  </a:cubicBezTo>
                  <a:cubicBezTo>
                    <a:pt x="1144608" y="38346"/>
                    <a:pt x="1153017" y="58647"/>
                    <a:pt x="1153017" y="79816"/>
                  </a:cubicBezTo>
                  <a:lnTo>
                    <a:pt x="1153017" y="98030"/>
                  </a:lnTo>
                  <a:cubicBezTo>
                    <a:pt x="1153017" y="119198"/>
                    <a:pt x="1144608" y="139500"/>
                    <a:pt x="1129639" y="154468"/>
                  </a:cubicBezTo>
                  <a:cubicBezTo>
                    <a:pt x="1114671" y="169436"/>
                    <a:pt x="1094370" y="177846"/>
                    <a:pt x="1073201" y="177846"/>
                  </a:cubicBezTo>
                  <a:lnTo>
                    <a:pt x="79816" y="177846"/>
                  </a:lnTo>
                  <a:cubicBezTo>
                    <a:pt x="58647" y="177846"/>
                    <a:pt x="38346" y="169436"/>
                    <a:pt x="23377" y="154468"/>
                  </a:cubicBezTo>
                  <a:cubicBezTo>
                    <a:pt x="8409" y="139500"/>
                    <a:pt x="0" y="119198"/>
                    <a:pt x="0" y="98030"/>
                  </a:cubicBezTo>
                  <a:lnTo>
                    <a:pt x="0" y="79816"/>
                  </a:lnTo>
                  <a:cubicBezTo>
                    <a:pt x="0" y="58647"/>
                    <a:pt x="8409" y="38346"/>
                    <a:pt x="23377" y="23377"/>
                  </a:cubicBezTo>
                  <a:cubicBezTo>
                    <a:pt x="38346" y="8409"/>
                    <a:pt x="58647" y="0"/>
                    <a:pt x="79816" y="0"/>
                  </a:cubicBezTo>
                  <a:close/>
                </a:path>
              </a:pathLst>
            </a:custGeom>
            <a:solidFill>
              <a:srgbClr val="AACBD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85725"/>
              <a:ext cx="1153017" cy="92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8125" y="4554679"/>
            <a:ext cx="464907" cy="436167"/>
          </a:xfrm>
          <a:custGeom>
            <a:avLst/>
            <a:gdLst/>
            <a:ahLst/>
            <a:cxnLst/>
            <a:rect l="l" t="t" r="r" b="b"/>
            <a:pathLst>
              <a:path w="464907" h="436167">
                <a:moveTo>
                  <a:pt x="0" y="0"/>
                </a:moveTo>
                <a:lnTo>
                  <a:pt x="464906" y="0"/>
                </a:lnTo>
                <a:lnTo>
                  <a:pt x="464906" y="436167"/>
                </a:lnTo>
                <a:lnTo>
                  <a:pt x="0" y="436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964974" y="566346"/>
            <a:ext cx="11036432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80"/>
              </a:lnSpc>
              <a:spcBef>
                <a:spcPct val="0"/>
              </a:spcBef>
            </a:pPr>
            <a:r>
              <a:rPr lang="en-US" sz="42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3. </a:t>
            </a:r>
            <a:r>
              <a:rPr lang="en-US" sz="42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Phân</a:t>
            </a:r>
            <a:r>
              <a:rPr lang="en-US" sz="42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2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tích</a:t>
            </a:r>
            <a:r>
              <a:rPr lang="en-US" sz="42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2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mô</a:t>
            </a:r>
            <a:r>
              <a:rPr lang="en-US" sz="42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2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tả</a:t>
            </a:r>
            <a:r>
              <a:rPr lang="en-US" sz="42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2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và</a:t>
            </a:r>
            <a:r>
              <a:rPr lang="en-US" sz="42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2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khai</a:t>
            </a:r>
            <a:r>
              <a:rPr lang="en-US" sz="42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2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phá</a:t>
            </a:r>
            <a:r>
              <a:rPr lang="en-US" sz="42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 xu </a:t>
            </a:r>
            <a:r>
              <a:rPr lang="en-US" sz="42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hướng</a:t>
            </a:r>
            <a:endParaRPr lang="en-US" sz="4200" b="1" dirty="0">
              <a:solidFill>
                <a:srgbClr val="0F4662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014281" y="2877080"/>
            <a:ext cx="5017355" cy="42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999" b="1">
                <a:solidFill>
                  <a:srgbClr val="0E4059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Giao diện tổng quan</a:t>
            </a:r>
          </a:p>
        </p:txBody>
      </p:sp>
      <p:sp>
        <p:nvSpPr>
          <p:cNvPr id="12" name="Freeform 12"/>
          <p:cNvSpPr/>
          <p:nvPr/>
        </p:nvSpPr>
        <p:spPr>
          <a:xfrm>
            <a:off x="661528" y="6403734"/>
            <a:ext cx="464907" cy="436167"/>
          </a:xfrm>
          <a:custGeom>
            <a:avLst/>
            <a:gdLst/>
            <a:ahLst/>
            <a:cxnLst/>
            <a:rect l="l" t="t" r="r" b="b"/>
            <a:pathLst>
              <a:path w="464907" h="436167">
                <a:moveTo>
                  <a:pt x="0" y="0"/>
                </a:moveTo>
                <a:lnTo>
                  <a:pt x="464907" y="0"/>
                </a:lnTo>
                <a:lnTo>
                  <a:pt x="464907" y="436167"/>
                </a:lnTo>
                <a:lnTo>
                  <a:pt x="0" y="436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90289" y="8097576"/>
            <a:ext cx="464907" cy="436167"/>
          </a:xfrm>
          <a:custGeom>
            <a:avLst/>
            <a:gdLst/>
            <a:ahLst/>
            <a:cxnLst/>
            <a:rect l="l" t="t" r="r" b="b"/>
            <a:pathLst>
              <a:path w="464907" h="436167">
                <a:moveTo>
                  <a:pt x="0" y="0"/>
                </a:moveTo>
                <a:lnTo>
                  <a:pt x="464906" y="0"/>
                </a:lnTo>
                <a:lnTo>
                  <a:pt x="464906" y="436167"/>
                </a:lnTo>
                <a:lnTo>
                  <a:pt x="0" y="436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851432" y="6493256"/>
            <a:ext cx="464907" cy="436167"/>
          </a:xfrm>
          <a:custGeom>
            <a:avLst/>
            <a:gdLst/>
            <a:ahLst/>
            <a:cxnLst/>
            <a:rect l="l" t="t" r="r" b="b"/>
            <a:pathLst>
              <a:path w="464907" h="436167">
                <a:moveTo>
                  <a:pt x="0" y="0"/>
                </a:moveTo>
                <a:lnTo>
                  <a:pt x="464907" y="0"/>
                </a:lnTo>
                <a:lnTo>
                  <a:pt x="464907" y="436167"/>
                </a:lnTo>
                <a:lnTo>
                  <a:pt x="0" y="436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851432" y="4617981"/>
            <a:ext cx="464907" cy="436167"/>
          </a:xfrm>
          <a:custGeom>
            <a:avLst/>
            <a:gdLst/>
            <a:ahLst/>
            <a:cxnLst/>
            <a:rect l="l" t="t" r="r" b="b"/>
            <a:pathLst>
              <a:path w="464907" h="436167">
                <a:moveTo>
                  <a:pt x="0" y="0"/>
                </a:moveTo>
                <a:lnTo>
                  <a:pt x="464907" y="0"/>
                </a:lnTo>
                <a:lnTo>
                  <a:pt x="464907" y="436167"/>
                </a:lnTo>
                <a:lnTo>
                  <a:pt x="0" y="436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546710" y="4425695"/>
            <a:ext cx="6839133" cy="116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Sự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tập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trung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tuyển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sinh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ở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các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tỉnh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/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thành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phố</a:t>
            </a:r>
            <a:endParaRPr lang="en-US" sz="2799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82400" y="6286792"/>
            <a:ext cx="7506378" cy="54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Quy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mô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tuyển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sinh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của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các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khoa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00474" y="7985901"/>
            <a:ext cx="7160527" cy="54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Tỷ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lệ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nam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nữ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ở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các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khối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ngành</a:t>
            </a:r>
            <a:endParaRPr lang="en-US" sz="2799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9883590" y="8187097"/>
            <a:ext cx="464907" cy="436167"/>
          </a:xfrm>
          <a:custGeom>
            <a:avLst/>
            <a:gdLst/>
            <a:ahLst/>
            <a:cxnLst/>
            <a:rect l="l" t="t" r="r" b="b"/>
            <a:pathLst>
              <a:path w="464907" h="436167">
                <a:moveTo>
                  <a:pt x="0" y="0"/>
                </a:moveTo>
                <a:lnTo>
                  <a:pt x="464907" y="0"/>
                </a:lnTo>
                <a:lnTo>
                  <a:pt x="464907" y="436167"/>
                </a:lnTo>
                <a:lnTo>
                  <a:pt x="0" y="4361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10936881" y="2564691"/>
            <a:ext cx="5176089" cy="1022923"/>
            <a:chOff x="0" y="0"/>
            <a:chExt cx="1230572" cy="24319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230572" cy="243191"/>
            </a:xfrm>
            <a:custGeom>
              <a:avLst/>
              <a:gdLst/>
              <a:ahLst/>
              <a:cxnLst/>
              <a:rect l="l" t="t" r="r" b="b"/>
              <a:pathLst>
                <a:path w="1230572" h="243191">
                  <a:moveTo>
                    <a:pt x="74785" y="0"/>
                  </a:moveTo>
                  <a:lnTo>
                    <a:pt x="1155786" y="0"/>
                  </a:lnTo>
                  <a:cubicBezTo>
                    <a:pt x="1197089" y="0"/>
                    <a:pt x="1230572" y="33483"/>
                    <a:pt x="1230572" y="74785"/>
                  </a:cubicBezTo>
                  <a:lnTo>
                    <a:pt x="1230572" y="168406"/>
                  </a:lnTo>
                  <a:cubicBezTo>
                    <a:pt x="1230572" y="209709"/>
                    <a:pt x="1197089" y="243191"/>
                    <a:pt x="1155786" y="243191"/>
                  </a:cubicBezTo>
                  <a:lnTo>
                    <a:pt x="74785" y="243191"/>
                  </a:lnTo>
                  <a:cubicBezTo>
                    <a:pt x="33483" y="243191"/>
                    <a:pt x="0" y="209709"/>
                    <a:pt x="0" y="168406"/>
                  </a:cubicBezTo>
                  <a:lnTo>
                    <a:pt x="0" y="74785"/>
                  </a:lnTo>
                  <a:cubicBezTo>
                    <a:pt x="0" y="33483"/>
                    <a:pt x="33483" y="0"/>
                    <a:pt x="74785" y="0"/>
                  </a:cubicBezTo>
                  <a:close/>
                </a:path>
              </a:pathLst>
            </a:custGeom>
            <a:solidFill>
              <a:srgbClr val="AACBD7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85725"/>
              <a:ext cx="1230572" cy="1574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1016248" y="2672293"/>
            <a:ext cx="5017355" cy="836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9"/>
              </a:lnSpc>
            </a:pPr>
            <a:r>
              <a:rPr lang="en-US" sz="29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Nhận định và đề xuất từ khai phá xu hướng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702605" y="4425627"/>
            <a:ext cx="6998262" cy="547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Ngành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học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thu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hút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thí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sinh</a:t>
            </a:r>
            <a:endParaRPr lang="en-US" sz="2799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747175" y="6189626"/>
            <a:ext cx="7369804" cy="1163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Tỷ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lệ</a:t>
            </a: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giới</a:t>
            </a: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tính</a:t>
            </a: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có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sự</a:t>
            </a: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chênh</a:t>
            </a: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lệch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rõ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theo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ngành</a:t>
            </a:r>
            <a:endParaRPr lang="en-US" sz="2799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728484" y="7893764"/>
            <a:ext cx="6555018" cy="1165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59"/>
              </a:lnSpc>
              <a:spcBef>
                <a:spcPct val="0"/>
              </a:spcBef>
            </a:pP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Nguồn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tuyển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sinh</a:t>
            </a: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tập</a:t>
            </a: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trung</a:t>
            </a: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chủ</a:t>
            </a: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yếu</a:t>
            </a: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ở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khu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vực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nào</a:t>
            </a:r>
            <a:endParaRPr lang="en-US" sz="2799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15971090" y="965467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250543" y="46411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6" grpId="0"/>
      <p:bldP spid="17" grpId="0"/>
      <p:bldP spid="18" grpId="0"/>
      <p:bldP spid="23" grpId="0"/>
      <p:bldP spid="24" grpId="0"/>
      <p:bldP spid="25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05623" y="0"/>
            <a:ext cx="10882377" cy="10287000"/>
            <a:chOff x="0" y="0"/>
            <a:chExt cx="2866140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140" cy="2709333"/>
            </a:xfrm>
            <a:custGeom>
              <a:avLst/>
              <a:gdLst/>
              <a:ahLst/>
              <a:cxnLst/>
              <a:rect l="l" t="t" r="r" b="b"/>
              <a:pathLst>
                <a:path w="2866140" h="2709333">
                  <a:moveTo>
                    <a:pt x="0" y="0"/>
                  </a:moveTo>
                  <a:lnTo>
                    <a:pt x="2866140" y="0"/>
                  </a:lnTo>
                  <a:lnTo>
                    <a:pt x="28661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2866140" cy="28331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2337150" y="9703423"/>
            <a:ext cx="6026666" cy="3810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2846811" y="563389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415006" y="3003059"/>
            <a:ext cx="4549022" cy="4549022"/>
          </a:xfrm>
          <a:custGeom>
            <a:avLst/>
            <a:gdLst/>
            <a:ahLst/>
            <a:cxnLst/>
            <a:rect l="l" t="t" r="r" b="b"/>
            <a:pathLst>
              <a:path w="4549022" h="4549022">
                <a:moveTo>
                  <a:pt x="0" y="0"/>
                </a:moveTo>
                <a:lnTo>
                  <a:pt x="4549021" y="0"/>
                </a:lnTo>
                <a:lnTo>
                  <a:pt x="4549021" y="4549022"/>
                </a:lnTo>
                <a:lnTo>
                  <a:pt x="0" y="45490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95622" y="506239"/>
            <a:ext cx="6388270" cy="140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0"/>
              </a:lnSpc>
              <a:spcBef>
                <a:spcPct val="0"/>
              </a:spcBef>
            </a:pPr>
            <a:r>
              <a:rPr lang="en-US" sz="40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4. </a:t>
            </a:r>
            <a:r>
              <a:rPr lang="en-US" sz="40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Dự</a:t>
            </a:r>
            <a:r>
              <a:rPr lang="en-US" sz="40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0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đoán</a:t>
            </a:r>
            <a:r>
              <a:rPr lang="en-US" sz="40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0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đối</a:t>
            </a:r>
            <a:r>
              <a:rPr lang="en-US" sz="40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0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tượng</a:t>
            </a:r>
            <a:r>
              <a:rPr lang="en-US" sz="40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     </a:t>
            </a:r>
            <a:r>
              <a:rPr lang="en-US" sz="40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bằng</a:t>
            </a:r>
            <a:r>
              <a:rPr lang="en-US" sz="40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0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cây</a:t>
            </a:r>
            <a:r>
              <a:rPr lang="en-US" sz="40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0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phân</a:t>
            </a:r>
            <a:r>
              <a:rPr lang="en-US" sz="40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0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rã</a:t>
            </a:r>
            <a:r>
              <a:rPr lang="en-US" sz="40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14180" y="2246450"/>
            <a:ext cx="9207213" cy="116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4759"/>
              </a:lnSpc>
              <a:buFont typeface="Arial"/>
              <a:buChar char="•"/>
            </a:pP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Phân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tích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dữ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liệu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theo</a:t>
            </a: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nhiều</a:t>
            </a: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chiều</a:t>
            </a: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bằng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cách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chia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nhỏ</a:t>
            </a: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tập</a:t>
            </a: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dữ</a:t>
            </a: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liệu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theo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các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trường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dữ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liệu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phân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cấp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24251" y="1281699"/>
            <a:ext cx="8606683" cy="64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39"/>
              </a:lnSpc>
            </a:pPr>
            <a:r>
              <a:rPr lang="en-US" sz="31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Nguyên</a:t>
            </a:r>
            <a:r>
              <a:rPr lang="en-US" sz="31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31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lý</a:t>
            </a:r>
            <a:r>
              <a:rPr lang="en-US" sz="31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31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hoạt</a:t>
            </a:r>
            <a:r>
              <a:rPr lang="en-US" sz="31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31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động</a:t>
            </a:r>
            <a:endParaRPr lang="en-US" sz="3199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725787" y="5833244"/>
            <a:ext cx="7533513" cy="162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9"/>
              </a:lnSpc>
            </a:pP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1. </a:t>
            </a:r>
            <a:r>
              <a:rPr lang="en-US" sz="25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Theo </a:t>
            </a:r>
            <a:r>
              <a:rPr lang="en-US" sz="25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khu</a:t>
            </a:r>
            <a:r>
              <a:rPr lang="en-US" sz="25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vực</a:t>
            </a:r>
            <a:r>
              <a:rPr lang="en-US" sz="25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ưu</a:t>
            </a:r>
            <a:r>
              <a:rPr lang="en-US" sz="25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tiên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Tổng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số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sinh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viên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→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Khu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vực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ưu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tiên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→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Tỉnh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/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Thành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→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Quận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/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Huyện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→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Tên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trường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14180" y="3659326"/>
            <a:ext cx="8583206" cy="116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4759"/>
              </a:lnSpc>
              <a:buFont typeface="Arial"/>
              <a:buChar char="•"/>
            </a:pP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Mỗi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nhánh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một</a:t>
            </a: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tiêu</a:t>
            </a: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chí</a:t>
            </a: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phân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chia →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đi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sâu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vào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từng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tầng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thông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tin →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các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nhóm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nổi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bật</a:t>
            </a:r>
            <a:endParaRPr lang="en-US" sz="2799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714180" y="5072202"/>
            <a:ext cx="8583206" cy="565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4759"/>
              </a:lnSpc>
              <a:buFont typeface="Arial"/>
              <a:buChar char="•"/>
            </a:pP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Hai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cấu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trúc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phân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rã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725787" y="7716019"/>
            <a:ext cx="7975307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9"/>
              </a:lnSpc>
              <a:spcBef>
                <a:spcPct val="0"/>
              </a:spcBef>
            </a:pP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2.</a:t>
            </a:r>
            <a:r>
              <a:rPr lang="en-US" sz="25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Theo </a:t>
            </a:r>
            <a:r>
              <a:rPr lang="en-US" sz="25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khu</a:t>
            </a:r>
            <a:r>
              <a:rPr lang="en-US" sz="25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vực</a:t>
            </a:r>
            <a:r>
              <a:rPr lang="en-US" sz="25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địa</a:t>
            </a:r>
            <a:r>
              <a:rPr lang="en-US" sz="25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lý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Tổng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số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sinh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viên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→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Tỉnh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/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Thành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→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Quận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/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Huyện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→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Tên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trường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0180" y="1415973"/>
            <a:ext cx="15267641" cy="8549879"/>
          </a:xfrm>
          <a:custGeom>
            <a:avLst/>
            <a:gdLst/>
            <a:ahLst/>
            <a:cxnLst/>
            <a:rect l="l" t="t" r="r" b="b"/>
            <a:pathLst>
              <a:path w="15267641" h="8549879">
                <a:moveTo>
                  <a:pt x="0" y="0"/>
                </a:moveTo>
                <a:lnTo>
                  <a:pt x="15267640" y="0"/>
                </a:lnTo>
                <a:lnTo>
                  <a:pt x="15267640" y="8549879"/>
                </a:lnTo>
                <a:lnTo>
                  <a:pt x="0" y="85498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10180" y="175529"/>
            <a:ext cx="5957660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2.2 </a:t>
            </a:r>
            <a:r>
              <a:rPr lang="en-US" sz="48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Thực</a:t>
            </a:r>
            <a:r>
              <a:rPr lang="en-US" sz="48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8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nghiệm</a:t>
            </a:r>
            <a:endParaRPr lang="en-US" sz="4800" b="1" i="1" dirty="0">
              <a:solidFill>
                <a:srgbClr val="0F4662"/>
              </a:solidFill>
              <a:latin typeface="Arimo Bold Italics"/>
              <a:ea typeface="Arimo Bold Italics"/>
              <a:cs typeface="Arimo Bold Italics"/>
              <a:sym typeface="Arimo Bold Itali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835A0-558D-49AA-9E6E-6FD7F997EA97}"/>
              </a:ext>
            </a:extLst>
          </p:cNvPr>
          <p:cNvSpPr txBox="1"/>
          <p:nvPr/>
        </p:nvSpPr>
        <p:spPr>
          <a:xfrm>
            <a:off x="6781800" y="175529"/>
            <a:ext cx="595766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4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Phân</a:t>
            </a:r>
            <a:r>
              <a:rPr lang="en-US" sz="44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4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tích</a:t>
            </a:r>
            <a:r>
              <a:rPr lang="en-US" sz="44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4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tổng</a:t>
            </a:r>
            <a:r>
              <a:rPr lang="en-US" sz="44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4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quan</a:t>
            </a:r>
            <a:endParaRPr lang="en-US" sz="4400" b="1" i="1" dirty="0">
              <a:solidFill>
                <a:srgbClr val="0F4662"/>
              </a:solidFill>
              <a:latin typeface="Arimo Bold Italics"/>
              <a:ea typeface="Arimo Bold Italics"/>
              <a:cs typeface="Arimo Bold Italics"/>
              <a:sym typeface="Arimo Bold Itali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7D2398-313F-47C2-927B-99874EC69A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495380"/>
            <a:ext cx="13106400" cy="81185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0180" y="1276394"/>
            <a:ext cx="15313944" cy="8671521"/>
          </a:xfrm>
          <a:custGeom>
            <a:avLst/>
            <a:gdLst/>
            <a:ahLst/>
            <a:cxnLst/>
            <a:rect l="l" t="t" r="r" b="b"/>
            <a:pathLst>
              <a:path w="15313944" h="8671521">
                <a:moveTo>
                  <a:pt x="0" y="0"/>
                </a:moveTo>
                <a:lnTo>
                  <a:pt x="15313943" y="0"/>
                </a:lnTo>
                <a:lnTo>
                  <a:pt x="15313943" y="8671521"/>
                </a:lnTo>
                <a:lnTo>
                  <a:pt x="0" y="86715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00800" y="114300"/>
            <a:ext cx="5957660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4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Phát</a:t>
            </a:r>
            <a:r>
              <a:rPr lang="en-US" sz="44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4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hiện</a:t>
            </a:r>
            <a:r>
              <a:rPr lang="en-US" sz="44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xu </a:t>
            </a:r>
            <a:r>
              <a:rPr lang="en-US" sz="44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hướng</a:t>
            </a:r>
            <a:endParaRPr lang="en-US" sz="4400" b="1" i="1" dirty="0">
              <a:solidFill>
                <a:srgbClr val="0F4662"/>
              </a:solidFill>
              <a:latin typeface="Arimo Bold Italics"/>
              <a:ea typeface="Arimo Bold Italics"/>
              <a:cs typeface="Arimo Bold Italics"/>
              <a:sym typeface="Arimo Bold Itali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5CA64-C699-4BA0-8B6B-DDC2C40D8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48" y="1682127"/>
            <a:ext cx="14446304" cy="7328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EC2F2B-45B7-499B-9DE5-56829CB79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290" y="2032794"/>
            <a:ext cx="15147724" cy="7331583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427F1813-9869-45F4-824B-802667A489F9}"/>
              </a:ext>
            </a:extLst>
          </p:cNvPr>
          <p:cNvSpPr txBox="1"/>
          <p:nvPr/>
        </p:nvSpPr>
        <p:spPr>
          <a:xfrm>
            <a:off x="4495800" y="112155"/>
            <a:ext cx="13501460" cy="7728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2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Phát</a:t>
            </a:r>
            <a:r>
              <a:rPr lang="en-US" sz="42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2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hiện</a:t>
            </a:r>
            <a:r>
              <a:rPr lang="en-US" sz="42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xu </a:t>
            </a:r>
            <a:r>
              <a:rPr lang="en-US" sz="42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hướng</a:t>
            </a:r>
            <a:r>
              <a:rPr lang="en-US" sz="42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2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theo</a:t>
            </a:r>
            <a:r>
              <a:rPr lang="en-US" sz="42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khoa, </a:t>
            </a:r>
            <a:r>
              <a:rPr lang="en-US" sz="42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ngành</a:t>
            </a:r>
            <a:endParaRPr lang="en-US" sz="4200" b="1" i="1" dirty="0">
              <a:solidFill>
                <a:srgbClr val="0F4662"/>
              </a:solidFill>
              <a:latin typeface="Arimo Bold Italics"/>
              <a:ea typeface="Arimo Bold Italics"/>
              <a:cs typeface="Arimo Bold Italics"/>
              <a:sym typeface="Arimo Bold Itali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2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80391" y="1412527"/>
            <a:ext cx="15327218" cy="8525765"/>
          </a:xfrm>
          <a:custGeom>
            <a:avLst/>
            <a:gdLst/>
            <a:ahLst/>
            <a:cxnLst/>
            <a:rect l="l" t="t" r="r" b="b"/>
            <a:pathLst>
              <a:path w="15327218" h="8525765">
                <a:moveTo>
                  <a:pt x="0" y="0"/>
                </a:moveTo>
                <a:lnTo>
                  <a:pt x="15327218" y="0"/>
                </a:lnTo>
                <a:lnTo>
                  <a:pt x="15327218" y="8525765"/>
                </a:lnTo>
                <a:lnTo>
                  <a:pt x="0" y="85257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029200" y="348708"/>
            <a:ext cx="11537525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2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Phát</a:t>
            </a:r>
            <a:r>
              <a:rPr lang="en-US" sz="42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2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hiện</a:t>
            </a:r>
            <a:r>
              <a:rPr lang="en-US" sz="42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xu </a:t>
            </a:r>
            <a:r>
              <a:rPr lang="en-US" sz="42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hướng</a:t>
            </a:r>
            <a:r>
              <a:rPr lang="en-US" sz="42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2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theo</a:t>
            </a:r>
            <a:r>
              <a:rPr lang="en-US" sz="42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2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giới</a:t>
            </a:r>
            <a:r>
              <a:rPr lang="en-US" sz="42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2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tính</a:t>
            </a:r>
            <a:endParaRPr lang="en-US" sz="4200" b="1" i="1" dirty="0">
              <a:solidFill>
                <a:srgbClr val="0F4662"/>
              </a:solidFill>
              <a:latin typeface="Arimo Bold Italics"/>
              <a:ea typeface="Arimo Bold Italics"/>
              <a:cs typeface="Arimo Bold Italics"/>
              <a:sym typeface="Arimo Bold Itali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0BB535-E470-406F-A16C-87676CBFB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412527"/>
            <a:ext cx="14342637" cy="80665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CF15AE-27A1-44AD-9268-35EA3D236E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494621"/>
            <a:ext cx="14181719" cy="79844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5346" y="1425589"/>
            <a:ext cx="14688410" cy="8354033"/>
          </a:xfrm>
          <a:custGeom>
            <a:avLst/>
            <a:gdLst/>
            <a:ahLst/>
            <a:cxnLst/>
            <a:rect l="l" t="t" r="r" b="b"/>
            <a:pathLst>
              <a:path w="14688410" h="8354033">
                <a:moveTo>
                  <a:pt x="0" y="0"/>
                </a:moveTo>
                <a:lnTo>
                  <a:pt x="14688410" y="0"/>
                </a:lnTo>
                <a:lnTo>
                  <a:pt x="14688410" y="8354034"/>
                </a:lnTo>
                <a:lnTo>
                  <a:pt x="0" y="83540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53000" y="342900"/>
            <a:ext cx="10275654" cy="767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2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Phát</a:t>
            </a:r>
            <a:r>
              <a:rPr lang="en-US" sz="42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2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hiện</a:t>
            </a:r>
            <a:r>
              <a:rPr lang="en-US" sz="42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xu </a:t>
            </a:r>
            <a:r>
              <a:rPr lang="en-US" sz="42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hướng</a:t>
            </a:r>
            <a:r>
              <a:rPr lang="en-US" sz="42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2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theo</a:t>
            </a:r>
            <a:r>
              <a:rPr lang="en-US" sz="42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2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khu</a:t>
            </a:r>
            <a:r>
              <a:rPr lang="en-US" sz="42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2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vực</a:t>
            </a:r>
            <a:r>
              <a:rPr lang="en-US" sz="42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AB7DFA-3E88-4088-AF37-3DB29F4E8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65" y="2628900"/>
            <a:ext cx="8213635" cy="52339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820A86-C2C0-4B2C-8F9C-2FB1065B53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968" y="2300287"/>
            <a:ext cx="7867395" cy="556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E495E1-9939-4842-99AE-2A3405BE11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425588"/>
            <a:ext cx="12496365" cy="83540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7524" y="1322196"/>
            <a:ext cx="8130952" cy="6175209"/>
          </a:xfrm>
          <a:custGeom>
            <a:avLst/>
            <a:gdLst/>
            <a:ahLst/>
            <a:cxnLst/>
            <a:rect l="l" t="t" r="r" b="b"/>
            <a:pathLst>
              <a:path w="8130952" h="6175209">
                <a:moveTo>
                  <a:pt x="0" y="0"/>
                </a:moveTo>
                <a:lnTo>
                  <a:pt x="8130952" y="0"/>
                </a:lnTo>
                <a:lnTo>
                  <a:pt x="8130952" y="6175208"/>
                </a:lnTo>
                <a:lnTo>
                  <a:pt x="0" y="61752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31" r="-22828" b="-490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470203" y="1322196"/>
            <a:ext cx="9620273" cy="6175209"/>
          </a:xfrm>
          <a:custGeom>
            <a:avLst/>
            <a:gdLst/>
            <a:ahLst/>
            <a:cxnLst/>
            <a:rect l="l" t="t" r="r" b="b"/>
            <a:pathLst>
              <a:path w="9620273" h="6175209">
                <a:moveTo>
                  <a:pt x="0" y="0"/>
                </a:moveTo>
                <a:lnTo>
                  <a:pt x="9620273" y="0"/>
                </a:lnTo>
                <a:lnTo>
                  <a:pt x="9620273" y="6175208"/>
                </a:lnTo>
                <a:lnTo>
                  <a:pt x="0" y="6175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075" r="-5838" b="-2954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62600" y="89086"/>
            <a:ext cx="11537525" cy="784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2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Dự</a:t>
            </a:r>
            <a:r>
              <a:rPr lang="en-US" sz="42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2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báo</a:t>
            </a:r>
            <a:r>
              <a:rPr lang="en-US" sz="42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2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đối</a:t>
            </a:r>
            <a:r>
              <a:rPr lang="en-US" sz="42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2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tượng</a:t>
            </a:r>
            <a:r>
              <a:rPr lang="en-US" sz="42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2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tuyển</a:t>
            </a:r>
            <a:r>
              <a:rPr lang="en-US" sz="42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2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sinh</a:t>
            </a:r>
            <a:endParaRPr lang="en-US" sz="4200" b="1" i="1" dirty="0">
              <a:solidFill>
                <a:srgbClr val="0F4662"/>
              </a:solidFill>
              <a:latin typeface="Arimo Bold Italics"/>
              <a:ea typeface="Arimo Bold Italics"/>
              <a:cs typeface="Arimo Bold Italics"/>
              <a:sym typeface="Arimo Bold Italic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91000" y="7684676"/>
            <a:ext cx="13716000" cy="22729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39" lvl="1" indent="-280669" algn="l">
              <a:lnSpc>
                <a:spcPts val="3639"/>
              </a:lnSpc>
              <a:buFont typeface="Arial"/>
              <a:buChar char="•"/>
            </a:pPr>
            <a:r>
              <a:rPr lang="vi-VN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Đảm bảo tính đại diện và phân bố dữ liệu hợp lý. 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vi-VN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Hạn chế độ sâu quá mức gây rối cây phân rã. 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Chọn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vi-VN" sz="2599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5–10 tỉnh</a:t>
            </a:r>
            <a:r>
              <a:rPr lang="en-US" sz="2599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vi-VN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ưu tiên các tỉnh có số lượng sinh viên 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Mỗi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vi-VN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tỉnh: </a:t>
            </a:r>
            <a:r>
              <a:rPr lang="vi-VN" sz="2599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2–3 huyện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vi-VN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ưu tiên có số lượng trường THPT nhiều học sinh thi đại học. </a:t>
            </a:r>
          </a:p>
          <a:p>
            <a:pPr marL="561339" lvl="1" indent="-280669">
              <a:lnSpc>
                <a:spcPts val="3639"/>
              </a:lnSpc>
              <a:buFont typeface="Arial"/>
              <a:buChar char="•"/>
            </a:pP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Mỗi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vi-VN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huyện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r>
              <a:rPr lang="vi-VN" sz="2599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2–3 trường </a:t>
            </a:r>
            <a:r>
              <a:rPr lang="vi-VN" sz="2599" b="1" dirty="0">
                <a:solidFill>
                  <a:srgbClr val="0F4662"/>
                </a:solidFill>
                <a:latin typeface="Quicksand Bold" panose="020B0604020202020204" charset="0"/>
                <a:ea typeface="Quicksand"/>
                <a:cs typeface="Quicksand"/>
                <a:sym typeface="Quicksand"/>
              </a:rPr>
              <a:t>THPT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</a:t>
            </a:r>
            <a:r>
              <a:rPr lang="en-US" sz="2599" b="1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vi-VN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ưu tiên có học sinh trúng tuyển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trong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vi-VN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nhiều năm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69296" y="7724225"/>
            <a:ext cx="1338957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Quy</a:t>
            </a:r>
            <a:r>
              <a:rPr lang="en-US" sz="27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7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tắc</a:t>
            </a:r>
            <a:endParaRPr lang="en-US" sz="2799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E5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936638"/>
            <a:ext cx="18288000" cy="7842984"/>
            <a:chOff x="0" y="0"/>
            <a:chExt cx="4816593" cy="206564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065642"/>
            </a:xfrm>
            <a:custGeom>
              <a:avLst/>
              <a:gdLst/>
              <a:ahLst/>
              <a:cxnLst/>
              <a:rect l="l" t="t" r="r" b="b"/>
              <a:pathLst>
                <a:path w="4816592" h="2065642">
                  <a:moveTo>
                    <a:pt x="0" y="0"/>
                  </a:moveTo>
                  <a:lnTo>
                    <a:pt x="4816592" y="0"/>
                  </a:lnTo>
                  <a:lnTo>
                    <a:pt x="4816592" y="2065642"/>
                  </a:lnTo>
                  <a:lnTo>
                    <a:pt x="0" y="206564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4816593" cy="2189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091649" y="2532546"/>
            <a:ext cx="8923853" cy="7086112"/>
          </a:xfrm>
          <a:custGeom>
            <a:avLst/>
            <a:gdLst/>
            <a:ahLst/>
            <a:cxnLst/>
            <a:rect l="l" t="t" r="r" b="b"/>
            <a:pathLst>
              <a:path w="8923853" h="7086112">
                <a:moveTo>
                  <a:pt x="0" y="0"/>
                </a:moveTo>
                <a:lnTo>
                  <a:pt x="8923853" y="0"/>
                </a:lnTo>
                <a:lnTo>
                  <a:pt x="8923853" y="7086112"/>
                </a:lnTo>
                <a:lnTo>
                  <a:pt x="0" y="7086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5" b="-29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3367" y="2175444"/>
            <a:ext cx="8990633" cy="6439541"/>
          </a:xfrm>
          <a:custGeom>
            <a:avLst/>
            <a:gdLst/>
            <a:ahLst/>
            <a:cxnLst/>
            <a:rect l="l" t="t" r="r" b="b"/>
            <a:pathLst>
              <a:path w="8990633" h="6439541">
                <a:moveTo>
                  <a:pt x="0" y="0"/>
                </a:moveTo>
                <a:lnTo>
                  <a:pt x="8990633" y="0"/>
                </a:lnTo>
                <a:lnTo>
                  <a:pt x="8990633" y="6439541"/>
                </a:lnTo>
                <a:lnTo>
                  <a:pt x="0" y="64395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2052612"/>
            <a:ext cx="8871502" cy="654273"/>
          </a:xfrm>
          <a:custGeom>
            <a:avLst/>
            <a:gdLst/>
            <a:ahLst/>
            <a:cxnLst/>
            <a:rect l="l" t="t" r="r" b="b"/>
            <a:pathLst>
              <a:path w="8871502" h="654273">
                <a:moveTo>
                  <a:pt x="0" y="0"/>
                </a:moveTo>
                <a:lnTo>
                  <a:pt x="8871502" y="0"/>
                </a:lnTo>
                <a:lnTo>
                  <a:pt x="8871502" y="654274"/>
                </a:lnTo>
                <a:lnTo>
                  <a:pt x="0" y="6542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559812" y="618759"/>
            <a:ext cx="12827776" cy="69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600"/>
              </a:lnSpc>
              <a:spcBef>
                <a:spcPct val="0"/>
              </a:spcBef>
            </a:pPr>
            <a:r>
              <a:rPr lang="en-US" sz="4000" b="1" i="1" dirty="0" err="1">
                <a:solidFill>
                  <a:srgbClr val="0F4662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Danh</a:t>
            </a:r>
            <a:r>
              <a:rPr lang="en-US" sz="4000" b="1" i="1" dirty="0">
                <a:solidFill>
                  <a:srgbClr val="0F4662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 </a:t>
            </a:r>
            <a:r>
              <a:rPr lang="en-US" sz="4000" b="1" i="1" dirty="0" err="1">
                <a:solidFill>
                  <a:srgbClr val="0F4662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sách</a:t>
            </a:r>
            <a:r>
              <a:rPr lang="en-US" sz="4000" b="1" i="1" dirty="0">
                <a:solidFill>
                  <a:srgbClr val="0F4662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 </a:t>
            </a:r>
            <a:r>
              <a:rPr lang="en-US" sz="4000" b="1" i="1" dirty="0" err="1">
                <a:solidFill>
                  <a:srgbClr val="0F4662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các</a:t>
            </a:r>
            <a:r>
              <a:rPr lang="en-US" sz="4000" b="1" i="1" dirty="0">
                <a:solidFill>
                  <a:srgbClr val="0F4662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 </a:t>
            </a:r>
            <a:r>
              <a:rPr lang="en-US" sz="4000" b="1" i="1" dirty="0" err="1">
                <a:solidFill>
                  <a:srgbClr val="0F4662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trường</a:t>
            </a:r>
            <a:r>
              <a:rPr lang="en-US" sz="4000" b="1" i="1" dirty="0">
                <a:solidFill>
                  <a:srgbClr val="0F4662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 </a:t>
            </a:r>
            <a:r>
              <a:rPr lang="en-US" sz="4000" b="1" i="1" dirty="0" err="1">
                <a:solidFill>
                  <a:srgbClr val="0F4662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theo</a:t>
            </a:r>
            <a:r>
              <a:rPr lang="en-US" sz="4000" b="1" i="1" dirty="0">
                <a:solidFill>
                  <a:srgbClr val="0F4662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 </a:t>
            </a:r>
            <a:r>
              <a:rPr lang="en-US" sz="4000" b="1" i="1" dirty="0" err="1">
                <a:solidFill>
                  <a:srgbClr val="0F4662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tỉnh</a:t>
            </a:r>
            <a:r>
              <a:rPr lang="en-US" sz="4000" b="1" i="1" dirty="0">
                <a:solidFill>
                  <a:srgbClr val="0F4662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/</a:t>
            </a:r>
            <a:r>
              <a:rPr lang="en-US" sz="4000" b="1" i="1" dirty="0" err="1">
                <a:solidFill>
                  <a:srgbClr val="0F4662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thành</a:t>
            </a:r>
            <a:r>
              <a:rPr lang="en-US" sz="4000" b="1" i="1" dirty="0">
                <a:solidFill>
                  <a:srgbClr val="0F4662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, </a:t>
            </a:r>
            <a:r>
              <a:rPr lang="en-US" sz="4000" b="1" i="1" dirty="0" err="1">
                <a:solidFill>
                  <a:srgbClr val="0F4662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quận</a:t>
            </a:r>
            <a:r>
              <a:rPr lang="en-US" sz="4000" b="1" i="1" dirty="0">
                <a:solidFill>
                  <a:srgbClr val="0F4662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/</a:t>
            </a:r>
            <a:r>
              <a:rPr lang="en-US" sz="4000" b="1" i="1" dirty="0" err="1">
                <a:solidFill>
                  <a:srgbClr val="0F4662"/>
                </a:solidFill>
                <a:latin typeface="Public Sans Bold Italics"/>
                <a:ea typeface="Public Sans Bold Italics"/>
                <a:cs typeface="Public Sans Bold Italics"/>
                <a:sym typeface="Public Sans Bold Italics"/>
              </a:rPr>
              <a:t>huyện</a:t>
            </a:r>
            <a:endParaRPr lang="en-US" sz="4000" b="1" i="1" dirty="0">
              <a:solidFill>
                <a:srgbClr val="0F4662"/>
              </a:solidFill>
              <a:latin typeface="Public Sans Bold Italics"/>
              <a:ea typeface="Public Sans Bold Italics"/>
              <a:cs typeface="Public Sans Bold Italics"/>
              <a:sym typeface="Public Sans Bold Itali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6745" y="0"/>
            <a:ext cx="18288000" cy="4099486"/>
            <a:chOff x="0" y="0"/>
            <a:chExt cx="4816593" cy="1079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79700"/>
            </a:xfrm>
            <a:custGeom>
              <a:avLst/>
              <a:gdLst/>
              <a:ahLst/>
              <a:cxnLst/>
              <a:rect l="l" t="t" r="r" b="b"/>
              <a:pathLst>
                <a:path w="4816592" h="107970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5897880" y="8681205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304001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338697" y="2907962"/>
            <a:ext cx="2383049" cy="238304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580659"/>
            <a:ext cx="9914964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Nội</a:t>
            </a:r>
            <a:r>
              <a:rPr lang="en-US" sz="63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dung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47709" y="5781948"/>
            <a:ext cx="5017320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36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Giải</a:t>
            </a:r>
            <a:r>
              <a:rPr lang="en-US" sz="36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36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pháp</a:t>
            </a:r>
            <a:r>
              <a:rPr lang="en-US" sz="36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</a:p>
          <a:p>
            <a:pPr algn="ctr">
              <a:lnSpc>
                <a:spcPts val="3780"/>
              </a:lnSpc>
            </a:pPr>
            <a:r>
              <a:rPr lang="en-US" sz="36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&amp;</a:t>
            </a:r>
          </a:p>
          <a:p>
            <a:pPr marL="0" lvl="0" indent="0" algn="ctr">
              <a:lnSpc>
                <a:spcPts val="3780"/>
              </a:lnSpc>
            </a:pPr>
            <a:r>
              <a:rPr lang="en-US" sz="36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thực</a:t>
            </a:r>
            <a:r>
              <a:rPr lang="en-US" sz="36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36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nghiệm</a:t>
            </a:r>
            <a:endParaRPr lang="en-US" sz="36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241980" y="6139317"/>
            <a:ext cx="5017320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Kết</a:t>
            </a:r>
            <a:r>
              <a:rPr lang="en-US" sz="36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36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luận</a:t>
            </a:r>
            <a:endParaRPr lang="en-US" sz="36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6142207"/>
            <a:ext cx="5017320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Tổng</a:t>
            </a:r>
            <a:r>
              <a:rPr lang="en-US" sz="36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36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quan</a:t>
            </a:r>
            <a:endParaRPr lang="en-US" sz="36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3566255" y="2922239"/>
            <a:ext cx="2368771" cy="236877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952474" y="2974640"/>
            <a:ext cx="2383049" cy="238304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372116" y="3536924"/>
            <a:ext cx="31621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904282" y="3614031"/>
            <a:ext cx="46245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532408" y="3590982"/>
            <a:ext cx="436463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85975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5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xit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609 -0.00772 L -0.29609 -0.00772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84 0.00123 L -0.29584 0.00123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583 -2.46914E-7 L -0.29583 -2.46914E-7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0" grpId="0"/>
      <p:bldP spid="21" grpId="0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099486"/>
            <a:chOff x="0" y="0"/>
            <a:chExt cx="4816593" cy="1079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79700"/>
            </a:xfrm>
            <a:custGeom>
              <a:avLst/>
              <a:gdLst/>
              <a:ahLst/>
              <a:cxnLst/>
              <a:rect l="l" t="t" r="r" b="b"/>
              <a:pathLst>
                <a:path w="4816592" h="107970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5897880" y="8681205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304001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338697" y="2907962"/>
            <a:ext cx="2383049" cy="238304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580659"/>
            <a:ext cx="9914964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Nội</a:t>
            </a:r>
            <a:r>
              <a:rPr lang="en-US" sz="63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dung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47709" y="6263142"/>
            <a:ext cx="5017320" cy="143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36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Giải pháp </a:t>
            </a:r>
          </a:p>
          <a:p>
            <a:pPr algn="ctr">
              <a:lnSpc>
                <a:spcPts val="3780"/>
              </a:lnSpc>
            </a:pPr>
            <a:r>
              <a:rPr lang="en-US" sz="36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&amp;</a:t>
            </a:r>
          </a:p>
          <a:p>
            <a:pPr marL="0" lvl="0" indent="0" algn="ctr">
              <a:lnSpc>
                <a:spcPts val="3780"/>
              </a:lnSpc>
            </a:pPr>
            <a:r>
              <a:rPr lang="en-US" sz="36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thực nghiệm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241980" y="6139317"/>
            <a:ext cx="5017320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Kết luận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142207"/>
            <a:ext cx="5017320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Tổng</a:t>
            </a:r>
            <a:r>
              <a:rPr lang="en-US" sz="36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36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quan</a:t>
            </a:r>
            <a:endParaRPr lang="en-US" sz="36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3566255" y="2922239"/>
            <a:ext cx="2368771" cy="236877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64845" y="2907962"/>
            <a:ext cx="2383049" cy="238304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372116" y="3536924"/>
            <a:ext cx="31621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25140" y="3473540"/>
            <a:ext cx="46245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607342" y="3473540"/>
            <a:ext cx="436463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</a:t>
            </a:r>
          </a:p>
        </p:txBody>
      </p:sp>
      <p:grpSp>
        <p:nvGrpSpPr>
          <p:cNvPr id="33" name="Group 7">
            <a:extLst>
              <a:ext uri="{FF2B5EF4-FFF2-40B4-BE49-F238E27FC236}">
                <a16:creationId xmlns:a16="http://schemas.microsoft.com/office/drawing/2014/main" id="{AE430DC7-AB08-4232-A9AA-A7CACE44FF24}"/>
              </a:ext>
            </a:extLst>
          </p:cNvPr>
          <p:cNvGrpSpPr/>
          <p:nvPr/>
        </p:nvGrpSpPr>
        <p:grpSpPr>
          <a:xfrm>
            <a:off x="8129562" y="2907961"/>
            <a:ext cx="2383049" cy="2383049"/>
            <a:chOff x="0" y="0"/>
            <a:chExt cx="812800" cy="812800"/>
          </a:xfrm>
        </p:grpSpPr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E59DC800-DB15-4138-A153-6D4C2266EDD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id="35" name="TextBox 9">
              <a:extLst>
                <a:ext uri="{FF2B5EF4-FFF2-40B4-BE49-F238E27FC236}">
                  <a16:creationId xmlns:a16="http://schemas.microsoft.com/office/drawing/2014/main" id="{45220BCA-7C00-48AB-B8A1-F8D07061123D}"/>
                </a:ext>
              </a:extLst>
            </p:cNvPr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36" name="TextBox 13">
            <a:extLst>
              <a:ext uri="{FF2B5EF4-FFF2-40B4-BE49-F238E27FC236}">
                <a16:creationId xmlns:a16="http://schemas.microsoft.com/office/drawing/2014/main" id="{E2DC39F4-E911-4AEF-B64B-679F294EB734}"/>
              </a:ext>
            </a:extLst>
          </p:cNvPr>
          <p:cNvSpPr txBox="1"/>
          <p:nvPr/>
        </p:nvSpPr>
        <p:spPr>
          <a:xfrm>
            <a:off x="6819565" y="6142206"/>
            <a:ext cx="5017320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Tổng</a:t>
            </a:r>
            <a:r>
              <a:rPr lang="en-US" sz="36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36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quan</a:t>
            </a:r>
            <a:endParaRPr lang="en-US" sz="36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37" name="TextBox 20">
            <a:extLst>
              <a:ext uri="{FF2B5EF4-FFF2-40B4-BE49-F238E27FC236}">
                <a16:creationId xmlns:a16="http://schemas.microsoft.com/office/drawing/2014/main" id="{11F93BC0-60CA-4666-AADC-280E32A67B65}"/>
              </a:ext>
            </a:extLst>
          </p:cNvPr>
          <p:cNvSpPr txBox="1"/>
          <p:nvPr/>
        </p:nvSpPr>
        <p:spPr>
          <a:xfrm>
            <a:off x="9162981" y="3536923"/>
            <a:ext cx="31621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3" grpId="0"/>
      <p:bldP spid="13" grpId="1"/>
      <p:bldP spid="20" grpId="0"/>
      <p:bldP spid="20" grpId="1"/>
      <p:bldP spid="21" grpId="0"/>
      <p:bldP spid="21" grpId="1"/>
      <p:bldP spid="22" grpId="0"/>
      <p:bldP spid="22" grpId="1"/>
      <p:bldP spid="36" grpId="0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705940" y="714009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2174858" y="965467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6419301" y="58905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5354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257182" y="1967923"/>
            <a:ext cx="7297841" cy="6389345"/>
            <a:chOff x="0" y="0"/>
            <a:chExt cx="2528024" cy="221331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28024" cy="2213315"/>
            </a:xfrm>
            <a:custGeom>
              <a:avLst/>
              <a:gdLst/>
              <a:ahLst/>
              <a:cxnLst/>
              <a:rect l="l" t="t" r="r" b="b"/>
              <a:pathLst>
                <a:path w="2528024" h="2213315">
                  <a:moveTo>
                    <a:pt x="83807" y="0"/>
                  </a:moveTo>
                  <a:lnTo>
                    <a:pt x="2444217" y="0"/>
                  </a:lnTo>
                  <a:cubicBezTo>
                    <a:pt x="2490503" y="0"/>
                    <a:pt x="2528024" y="37522"/>
                    <a:pt x="2528024" y="83807"/>
                  </a:cubicBezTo>
                  <a:lnTo>
                    <a:pt x="2528024" y="2129508"/>
                  </a:lnTo>
                  <a:cubicBezTo>
                    <a:pt x="2528024" y="2175793"/>
                    <a:pt x="2490503" y="2213315"/>
                    <a:pt x="2444217" y="2213315"/>
                  </a:cubicBezTo>
                  <a:lnTo>
                    <a:pt x="83807" y="2213315"/>
                  </a:lnTo>
                  <a:cubicBezTo>
                    <a:pt x="37522" y="2213315"/>
                    <a:pt x="0" y="2175793"/>
                    <a:pt x="0" y="2129508"/>
                  </a:cubicBezTo>
                  <a:lnTo>
                    <a:pt x="0" y="83807"/>
                  </a:lnTo>
                  <a:cubicBezTo>
                    <a:pt x="0" y="37522"/>
                    <a:pt x="37522" y="0"/>
                    <a:pt x="83807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2528024" cy="2337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48203" y="1967923"/>
            <a:ext cx="7182615" cy="6389345"/>
            <a:chOff x="0" y="0"/>
            <a:chExt cx="2493287" cy="22179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493287" cy="2217920"/>
            </a:xfrm>
            <a:custGeom>
              <a:avLst/>
              <a:gdLst/>
              <a:ahLst/>
              <a:cxnLst/>
              <a:rect l="l" t="t" r="r" b="b"/>
              <a:pathLst>
                <a:path w="2493287" h="2217920">
                  <a:moveTo>
                    <a:pt x="63594" y="0"/>
                  </a:moveTo>
                  <a:lnTo>
                    <a:pt x="2429692" y="0"/>
                  </a:lnTo>
                  <a:cubicBezTo>
                    <a:pt x="2464815" y="0"/>
                    <a:pt x="2493287" y="28472"/>
                    <a:pt x="2493287" y="63594"/>
                  </a:cubicBezTo>
                  <a:lnTo>
                    <a:pt x="2493287" y="2154326"/>
                  </a:lnTo>
                  <a:cubicBezTo>
                    <a:pt x="2493287" y="2171192"/>
                    <a:pt x="2486587" y="2187368"/>
                    <a:pt x="2474660" y="2199294"/>
                  </a:cubicBezTo>
                  <a:cubicBezTo>
                    <a:pt x="2462734" y="2211220"/>
                    <a:pt x="2446559" y="2217920"/>
                    <a:pt x="2429692" y="2217920"/>
                  </a:cubicBezTo>
                  <a:lnTo>
                    <a:pt x="63594" y="2217920"/>
                  </a:lnTo>
                  <a:cubicBezTo>
                    <a:pt x="46728" y="2217920"/>
                    <a:pt x="30553" y="2211220"/>
                    <a:pt x="18626" y="2199294"/>
                  </a:cubicBezTo>
                  <a:cubicBezTo>
                    <a:pt x="6700" y="2187368"/>
                    <a:pt x="0" y="2171192"/>
                    <a:pt x="0" y="2154326"/>
                  </a:cubicBezTo>
                  <a:lnTo>
                    <a:pt x="0" y="63594"/>
                  </a:lnTo>
                  <a:cubicBezTo>
                    <a:pt x="0" y="46728"/>
                    <a:pt x="6700" y="30553"/>
                    <a:pt x="18626" y="18626"/>
                  </a:cubicBezTo>
                  <a:cubicBezTo>
                    <a:pt x="30553" y="6700"/>
                    <a:pt x="46728" y="0"/>
                    <a:pt x="63594" y="0"/>
                  </a:cubicBezTo>
                  <a:close/>
                </a:path>
              </a:pathLst>
            </a:custGeom>
            <a:solidFill>
              <a:srgbClr val="AACBD7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2493287" cy="2341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4304541" y="2358827"/>
            <a:ext cx="1260432" cy="1353149"/>
          </a:xfrm>
          <a:custGeom>
            <a:avLst/>
            <a:gdLst/>
            <a:ahLst/>
            <a:cxnLst/>
            <a:rect l="l" t="t" r="r" b="b"/>
            <a:pathLst>
              <a:path w="1260432" h="1353149">
                <a:moveTo>
                  <a:pt x="0" y="0"/>
                </a:moveTo>
                <a:lnTo>
                  <a:pt x="1260431" y="0"/>
                </a:lnTo>
                <a:lnTo>
                  <a:pt x="1260431" y="1353149"/>
                </a:lnTo>
                <a:lnTo>
                  <a:pt x="0" y="13531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2715346" y="2358827"/>
            <a:ext cx="1448328" cy="1411461"/>
          </a:xfrm>
          <a:custGeom>
            <a:avLst/>
            <a:gdLst/>
            <a:ahLst/>
            <a:cxnLst/>
            <a:rect l="l" t="t" r="r" b="b"/>
            <a:pathLst>
              <a:path w="1448328" h="1411461">
                <a:moveTo>
                  <a:pt x="0" y="0"/>
                </a:moveTo>
                <a:lnTo>
                  <a:pt x="1448327" y="0"/>
                </a:lnTo>
                <a:lnTo>
                  <a:pt x="1448327" y="1411461"/>
                </a:lnTo>
                <a:lnTo>
                  <a:pt x="0" y="14114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314491" y="599709"/>
            <a:ext cx="11534821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3.1 </a:t>
            </a:r>
            <a:r>
              <a:rPr lang="en-US" sz="48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Kết</a:t>
            </a:r>
            <a:r>
              <a:rPr lang="en-US" sz="48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8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luận</a:t>
            </a:r>
            <a:r>
              <a:rPr lang="en-US" sz="48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4491" y="4747070"/>
            <a:ext cx="7240532" cy="2965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4759"/>
              </a:lnSpc>
              <a:buFont typeface="Arial"/>
              <a:buChar char="•"/>
            </a:pP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Triển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khai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thành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công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dashboard  </a:t>
            </a:r>
          </a:p>
          <a:p>
            <a:pPr marL="604518" lvl="1" indent="-302259" algn="l">
              <a:lnSpc>
                <a:spcPts val="4759"/>
              </a:lnSpc>
              <a:buFont typeface="Arial"/>
              <a:buChar char="•"/>
            </a:pP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Hỗ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trợ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dự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đoán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đối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tượng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mục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tiêu</a:t>
            </a:r>
            <a:endParaRPr lang="en-US" sz="2799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604518" lvl="1" indent="-302259" algn="l">
              <a:lnSpc>
                <a:spcPts val="4759"/>
              </a:lnSpc>
              <a:buFont typeface="Arial"/>
              <a:buChar char="•"/>
            </a:pP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Ứng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dụng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kỹ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thuật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cây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phân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rã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→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xây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dựng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mô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hình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dự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đoán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đối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tượng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mục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tiêu</a:t>
            </a:r>
            <a:endParaRPr lang="en-US" sz="2799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2966612" y="3990934"/>
            <a:ext cx="3878981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79"/>
              </a:lnSpc>
              <a:spcBef>
                <a:spcPct val="0"/>
              </a:spcBef>
            </a:pPr>
            <a:r>
              <a:rPr lang="en-US" sz="31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Kết quả đạt được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98398" y="4747070"/>
            <a:ext cx="6965757" cy="2965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8" lvl="1" indent="-302259" algn="l">
              <a:lnSpc>
                <a:spcPts val="4759"/>
              </a:lnSpc>
              <a:buFont typeface="Arial"/>
              <a:buChar char="•"/>
            </a:pP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Chưa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phản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ánh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xu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hướng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dài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hạn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/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thay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đổi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theo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thời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gian</a:t>
            </a:r>
            <a:endParaRPr lang="en-US" sz="2799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604518" lvl="1" indent="-302259" algn="l">
              <a:lnSpc>
                <a:spcPts val="4759"/>
              </a:lnSpc>
              <a:buFont typeface="Arial"/>
              <a:buChar char="•"/>
            </a:pP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Chưa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tích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hợp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thêm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các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yếu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tố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học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lực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điểm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thi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sở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thích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ngành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nghề</a:t>
            </a:r>
            <a:endParaRPr lang="en-US" sz="2799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604518" lvl="1" indent="-302259" algn="l">
              <a:lnSpc>
                <a:spcPts val="4759"/>
              </a:lnSpc>
              <a:buFont typeface="Arial"/>
              <a:buChar char="•"/>
            </a:pP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Sử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dụng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cây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quyết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định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đơn</a:t>
            </a:r>
            <a:r>
              <a:rPr lang="en-US" sz="27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7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giản</a:t>
            </a:r>
            <a:endParaRPr lang="en-US" sz="2799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504046" y="3990934"/>
            <a:ext cx="3870926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Hạn</a:t>
            </a:r>
            <a:r>
              <a:rPr lang="en-US" sz="31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31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chế</a:t>
            </a:r>
            <a:endParaRPr lang="en-US" sz="3199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118090"/>
            <a:ext cx="18288000" cy="10405090"/>
            <a:chOff x="0" y="0"/>
            <a:chExt cx="6335094" cy="36043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35094" cy="3604398"/>
            </a:xfrm>
            <a:custGeom>
              <a:avLst/>
              <a:gdLst/>
              <a:ahLst/>
              <a:cxnLst/>
              <a:rect l="l" t="t" r="r" b="b"/>
              <a:pathLst>
                <a:path w="6335094" h="3604398">
                  <a:moveTo>
                    <a:pt x="0" y="0"/>
                  </a:moveTo>
                  <a:lnTo>
                    <a:pt x="6335094" y="0"/>
                  </a:lnTo>
                  <a:lnTo>
                    <a:pt x="6335094" y="3604398"/>
                  </a:lnTo>
                  <a:lnTo>
                    <a:pt x="0" y="3604398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6335094" cy="37282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78696" y="519309"/>
            <a:ext cx="7532195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3.2 </a:t>
            </a:r>
            <a:r>
              <a:rPr lang="en-US" sz="48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Hướng</a:t>
            </a:r>
            <a:r>
              <a:rPr lang="en-US" sz="48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8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phát</a:t>
            </a:r>
            <a:r>
              <a:rPr lang="en-US" sz="48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8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triển</a:t>
            </a:r>
            <a:endParaRPr lang="en-US" sz="4800" b="1" i="1" dirty="0">
              <a:solidFill>
                <a:srgbClr val="0F4662"/>
              </a:solidFill>
              <a:latin typeface="Arimo Bold Italics"/>
              <a:ea typeface="Arimo Bold Italics"/>
              <a:cs typeface="Arimo Bold Italics"/>
              <a:sym typeface="Arimo Bold Italics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8935178" y="720458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2531320" y="974035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15770787" y="63360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13800" y="957730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5382377" y="1684924"/>
            <a:ext cx="1081292" cy="1605446"/>
            <a:chOff x="0" y="0"/>
            <a:chExt cx="1603667" cy="2381040"/>
          </a:xfrm>
        </p:grpSpPr>
        <p:sp>
          <p:nvSpPr>
            <p:cNvPr id="11" name="Freeform 11"/>
            <p:cNvSpPr/>
            <p:nvPr/>
          </p:nvSpPr>
          <p:spPr>
            <a:xfrm>
              <a:off x="0" y="-19812"/>
              <a:ext cx="1626363" cy="2444877"/>
            </a:xfrm>
            <a:custGeom>
              <a:avLst/>
              <a:gdLst/>
              <a:ahLst/>
              <a:cxnLst/>
              <a:rect l="l" t="t" r="r" b="b"/>
              <a:pathLst>
                <a:path w="1626363" h="2444877">
                  <a:moveTo>
                    <a:pt x="1540766" y="1366393"/>
                  </a:moveTo>
                  <a:lnTo>
                    <a:pt x="436791" y="2365883"/>
                  </a:lnTo>
                  <a:cubicBezTo>
                    <a:pt x="348956" y="2444877"/>
                    <a:pt x="206539" y="2444877"/>
                    <a:pt x="118564" y="2365883"/>
                  </a:cubicBezTo>
                  <a:lnTo>
                    <a:pt x="0" y="2258441"/>
                  </a:lnTo>
                  <a:lnTo>
                    <a:pt x="984710" y="1366393"/>
                  </a:lnTo>
                  <a:cubicBezTo>
                    <a:pt x="1072545" y="1286891"/>
                    <a:pt x="1072545" y="1157859"/>
                    <a:pt x="984710" y="1078357"/>
                  </a:cubicBezTo>
                  <a:lnTo>
                    <a:pt x="0" y="186944"/>
                  </a:lnTo>
                  <a:lnTo>
                    <a:pt x="118704" y="79502"/>
                  </a:lnTo>
                  <a:cubicBezTo>
                    <a:pt x="206539" y="0"/>
                    <a:pt x="348956" y="0"/>
                    <a:pt x="436932" y="79502"/>
                  </a:cubicBezTo>
                  <a:lnTo>
                    <a:pt x="1540906" y="1078357"/>
                  </a:lnTo>
                  <a:cubicBezTo>
                    <a:pt x="1626363" y="1157859"/>
                    <a:pt x="1626363" y="1286891"/>
                    <a:pt x="1540906" y="1366393"/>
                  </a:cubicBezTo>
                  <a:close/>
                </a:path>
              </a:pathLst>
            </a:custGeom>
            <a:solidFill>
              <a:srgbClr val="377684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5473046" y="2246459"/>
            <a:ext cx="273168" cy="507588"/>
            <a:chOff x="0" y="0"/>
            <a:chExt cx="406080" cy="754560"/>
          </a:xfrm>
        </p:grpSpPr>
        <p:sp>
          <p:nvSpPr>
            <p:cNvPr id="13" name="Freeform 13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377684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5746213" y="1855893"/>
            <a:ext cx="5894866" cy="1247112"/>
            <a:chOff x="0" y="0"/>
            <a:chExt cx="7654789" cy="161944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711700" cy="1665966"/>
            </a:xfrm>
            <a:custGeom>
              <a:avLst/>
              <a:gdLst/>
              <a:ahLst/>
              <a:cxnLst/>
              <a:rect l="l" t="t" r="r" b="b"/>
              <a:pathLst>
                <a:path w="7711700" h="1665966">
                  <a:moveTo>
                    <a:pt x="6710890" y="0"/>
                  </a:moveTo>
                  <a:lnTo>
                    <a:pt x="0" y="0"/>
                  </a:lnTo>
                  <a:lnTo>
                    <a:pt x="869693" y="707690"/>
                  </a:lnTo>
                  <a:cubicBezTo>
                    <a:pt x="910693" y="741062"/>
                    <a:pt x="931786" y="785273"/>
                    <a:pt x="931786" y="829376"/>
                  </a:cubicBezTo>
                  <a:cubicBezTo>
                    <a:pt x="931786" y="873479"/>
                    <a:pt x="911352" y="917260"/>
                    <a:pt x="869693" y="951062"/>
                  </a:cubicBezTo>
                  <a:lnTo>
                    <a:pt x="659" y="1665966"/>
                  </a:lnTo>
                  <a:lnTo>
                    <a:pt x="6710362" y="1665966"/>
                  </a:lnTo>
                  <a:lnTo>
                    <a:pt x="7711700" y="829376"/>
                  </a:lnTo>
                  <a:lnTo>
                    <a:pt x="6710890" y="0"/>
                  </a:lnTo>
                  <a:close/>
                </a:path>
              </a:pathLst>
            </a:custGeom>
            <a:solidFill>
              <a:srgbClr val="377684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232591" y="3073084"/>
            <a:ext cx="1000923" cy="1641077"/>
            <a:chOff x="0" y="0"/>
            <a:chExt cx="1452240" cy="2381040"/>
          </a:xfrm>
        </p:grpSpPr>
        <p:sp>
          <p:nvSpPr>
            <p:cNvPr id="17" name="Freeform 17"/>
            <p:cNvSpPr/>
            <p:nvPr/>
          </p:nvSpPr>
          <p:spPr>
            <a:xfrm>
              <a:off x="-19685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78994" y="1078484"/>
                  </a:moveTo>
                  <a:lnTo>
                    <a:pt x="1078611" y="78994"/>
                  </a:lnTo>
                  <a:cubicBezTo>
                    <a:pt x="1158240" y="0"/>
                    <a:pt x="1287145" y="0"/>
                    <a:pt x="1366774" y="78994"/>
                  </a:cubicBezTo>
                  <a:lnTo>
                    <a:pt x="1474216" y="186436"/>
                  </a:lnTo>
                  <a:lnTo>
                    <a:pt x="582549" y="1078484"/>
                  </a:lnTo>
                  <a:cubicBezTo>
                    <a:pt x="502920" y="1157986"/>
                    <a:pt x="502920" y="1287018"/>
                    <a:pt x="582549" y="1366520"/>
                  </a:cubicBezTo>
                  <a:lnTo>
                    <a:pt x="1474216" y="2257933"/>
                  </a:lnTo>
                  <a:lnTo>
                    <a:pt x="1366774" y="2365375"/>
                  </a:lnTo>
                  <a:cubicBezTo>
                    <a:pt x="1287145" y="2444877"/>
                    <a:pt x="1158240" y="2444877"/>
                    <a:pt x="1078611" y="2365375"/>
                  </a:cubicBezTo>
                  <a:lnTo>
                    <a:pt x="78994" y="1366012"/>
                  </a:lnTo>
                  <a:cubicBezTo>
                    <a:pt x="0" y="1286510"/>
                    <a:pt x="0" y="1158113"/>
                    <a:pt x="78994" y="1078484"/>
                  </a:cubicBezTo>
                  <a:close/>
                </a:path>
              </a:pathLst>
            </a:custGeom>
            <a:solidFill>
              <a:srgbClr val="7BC1B7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2907329" y="3588293"/>
            <a:ext cx="285652" cy="530787"/>
            <a:chOff x="0" y="0"/>
            <a:chExt cx="406080" cy="754560"/>
          </a:xfrm>
        </p:grpSpPr>
        <p:sp>
          <p:nvSpPr>
            <p:cNvPr id="19" name="Freeform 19"/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7BC1B7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7208829" y="3290371"/>
            <a:ext cx="5698500" cy="1206504"/>
            <a:chOff x="0" y="0"/>
            <a:chExt cx="7377120" cy="156190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434580" cy="1608433"/>
            </a:xfrm>
            <a:custGeom>
              <a:avLst/>
              <a:gdLst/>
              <a:ahLst/>
              <a:cxnLst/>
              <a:rect l="l" t="t" r="r" b="b"/>
              <a:pathLst>
                <a:path w="7434580" h="1608433">
                  <a:moveTo>
                    <a:pt x="967105" y="1608433"/>
                  </a:moveTo>
                  <a:lnTo>
                    <a:pt x="7434580" y="1608433"/>
                  </a:lnTo>
                  <a:lnTo>
                    <a:pt x="6596380" y="917274"/>
                  </a:lnTo>
                  <a:cubicBezTo>
                    <a:pt x="6556883" y="885087"/>
                    <a:pt x="6536563" y="842447"/>
                    <a:pt x="6536563" y="799911"/>
                  </a:cubicBezTo>
                  <a:cubicBezTo>
                    <a:pt x="6536563" y="757375"/>
                    <a:pt x="6556375" y="715149"/>
                    <a:pt x="6596380" y="682548"/>
                  </a:cubicBezTo>
                  <a:lnTo>
                    <a:pt x="7434072" y="0"/>
                  </a:lnTo>
                  <a:lnTo>
                    <a:pt x="967105" y="0"/>
                  </a:lnTo>
                  <a:lnTo>
                    <a:pt x="0" y="799393"/>
                  </a:lnTo>
                  <a:lnTo>
                    <a:pt x="967105" y="1608306"/>
                  </a:lnTo>
                  <a:close/>
                </a:path>
              </a:pathLst>
            </a:custGeom>
            <a:solidFill>
              <a:srgbClr val="7BC1B7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5327226" y="4390006"/>
            <a:ext cx="1049218" cy="1721113"/>
            <a:chOff x="0" y="0"/>
            <a:chExt cx="1451520" cy="2381040"/>
          </a:xfrm>
        </p:grpSpPr>
        <p:sp>
          <p:nvSpPr>
            <p:cNvPr id="23" name="Freeform 23"/>
            <p:cNvSpPr/>
            <p:nvPr/>
          </p:nvSpPr>
          <p:spPr>
            <a:xfrm>
              <a:off x="0" y="-19812"/>
              <a:ext cx="1474216" cy="2444877"/>
            </a:xfrm>
            <a:custGeom>
              <a:avLst/>
              <a:gdLst/>
              <a:ahLst/>
              <a:cxnLst/>
              <a:rect l="l" t="t" r="r" b="b"/>
              <a:pathLst>
                <a:path w="1474216" h="2444877">
                  <a:moveTo>
                    <a:pt x="1394587" y="1366393"/>
                  </a:moveTo>
                  <a:lnTo>
                    <a:pt x="395351" y="2365883"/>
                  </a:lnTo>
                  <a:cubicBezTo>
                    <a:pt x="315849" y="2444877"/>
                    <a:pt x="186944" y="2444877"/>
                    <a:pt x="107315" y="2365883"/>
                  </a:cubicBezTo>
                  <a:lnTo>
                    <a:pt x="0" y="2258441"/>
                  </a:lnTo>
                  <a:lnTo>
                    <a:pt x="891286" y="1366393"/>
                  </a:lnTo>
                  <a:cubicBezTo>
                    <a:pt x="970788" y="1286891"/>
                    <a:pt x="970788" y="1157859"/>
                    <a:pt x="891286" y="1078357"/>
                  </a:cubicBezTo>
                  <a:lnTo>
                    <a:pt x="0" y="186944"/>
                  </a:lnTo>
                  <a:lnTo>
                    <a:pt x="107442" y="79502"/>
                  </a:lnTo>
                  <a:cubicBezTo>
                    <a:pt x="186944" y="0"/>
                    <a:pt x="315849" y="0"/>
                    <a:pt x="395478" y="79502"/>
                  </a:cubicBezTo>
                  <a:lnTo>
                    <a:pt x="1394714" y="1078357"/>
                  </a:lnTo>
                  <a:cubicBezTo>
                    <a:pt x="1474216" y="1157859"/>
                    <a:pt x="1474216" y="1286891"/>
                    <a:pt x="1394714" y="1366393"/>
                  </a:cubicBezTo>
                  <a:close/>
                </a:path>
              </a:pathLst>
            </a:custGeom>
            <a:solidFill>
              <a:srgbClr val="0B8FAC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5426040" y="5041854"/>
            <a:ext cx="251824" cy="467929"/>
            <a:chOff x="0" y="0"/>
            <a:chExt cx="406080" cy="754560"/>
          </a:xfrm>
        </p:grpSpPr>
        <p:sp>
          <p:nvSpPr>
            <p:cNvPr id="25" name="Freeform 25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0B8FAC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5633753" y="4688417"/>
            <a:ext cx="5916664" cy="1174805"/>
            <a:chOff x="0" y="0"/>
            <a:chExt cx="7374240" cy="146421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431151" cy="1510745"/>
            </a:xfrm>
            <a:custGeom>
              <a:avLst/>
              <a:gdLst/>
              <a:ahLst/>
              <a:cxnLst/>
              <a:rect l="l" t="t" r="r" b="b"/>
              <a:pathLst>
                <a:path w="7431151" h="1510745">
                  <a:moveTo>
                    <a:pt x="6464935" y="0"/>
                  </a:moveTo>
                  <a:lnTo>
                    <a:pt x="0" y="0"/>
                  </a:lnTo>
                  <a:lnTo>
                    <a:pt x="837819" y="639859"/>
                  </a:lnTo>
                  <a:cubicBezTo>
                    <a:pt x="877316" y="670032"/>
                    <a:pt x="897636" y="710005"/>
                    <a:pt x="897636" y="749881"/>
                  </a:cubicBezTo>
                  <a:cubicBezTo>
                    <a:pt x="897636" y="789757"/>
                    <a:pt x="877951" y="829342"/>
                    <a:pt x="837819" y="859904"/>
                  </a:cubicBezTo>
                  <a:lnTo>
                    <a:pt x="635" y="1510745"/>
                  </a:lnTo>
                  <a:lnTo>
                    <a:pt x="6464427" y="1510745"/>
                  </a:lnTo>
                  <a:lnTo>
                    <a:pt x="7431151" y="749881"/>
                  </a:lnTo>
                  <a:lnTo>
                    <a:pt x="6464935" y="0"/>
                  </a:lnTo>
                  <a:close/>
                </a:path>
              </a:pathLst>
            </a:custGeom>
            <a:solidFill>
              <a:srgbClr val="0B8FAC"/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7208829" y="6224233"/>
            <a:ext cx="5698500" cy="1222444"/>
            <a:chOff x="0" y="0"/>
            <a:chExt cx="7102332" cy="152359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159792" cy="1570121"/>
            </a:xfrm>
            <a:custGeom>
              <a:avLst/>
              <a:gdLst/>
              <a:ahLst/>
              <a:cxnLst/>
              <a:rect l="l" t="t" r="r" b="b"/>
              <a:pathLst>
                <a:path w="7159792" h="1570121">
                  <a:moveTo>
                    <a:pt x="931082" y="1570121"/>
                  </a:moveTo>
                  <a:lnTo>
                    <a:pt x="7159792" y="1570121"/>
                  </a:lnTo>
                  <a:lnTo>
                    <a:pt x="6350674" y="894774"/>
                  </a:lnTo>
                  <a:cubicBezTo>
                    <a:pt x="6312648" y="863377"/>
                    <a:pt x="6293084" y="821783"/>
                    <a:pt x="6293084" y="780290"/>
                  </a:cubicBezTo>
                  <a:cubicBezTo>
                    <a:pt x="6293084" y="738797"/>
                    <a:pt x="6312159" y="697607"/>
                    <a:pt x="6350674" y="665806"/>
                  </a:cubicBezTo>
                  <a:lnTo>
                    <a:pt x="7159283" y="0"/>
                  </a:lnTo>
                  <a:lnTo>
                    <a:pt x="931082" y="0"/>
                  </a:lnTo>
                  <a:lnTo>
                    <a:pt x="0" y="779785"/>
                  </a:lnTo>
                  <a:lnTo>
                    <a:pt x="931082" y="1569994"/>
                  </a:lnTo>
                  <a:close/>
                </a:path>
              </a:pathLst>
            </a:custGeom>
            <a:solidFill>
              <a:srgbClr val="0E4059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6653782" y="2044196"/>
            <a:ext cx="3938118" cy="874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8"/>
              </a:lnSpc>
              <a:spcBef>
                <a:spcPct val="0"/>
              </a:spcBef>
            </a:pPr>
            <a:r>
              <a:rPr lang="en-US" sz="2600" b="1" spc="25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Mở rộng phạm vi dữ liệu theo thời gian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955028" y="2197647"/>
            <a:ext cx="979531" cy="770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397785" y="3585807"/>
            <a:ext cx="979531" cy="770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6814594" y="4757416"/>
            <a:ext cx="3636065" cy="88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7"/>
              </a:lnSpc>
              <a:spcBef>
                <a:spcPct val="0"/>
              </a:spcBef>
            </a:pPr>
            <a:r>
              <a:rPr lang="en-US" sz="2599" b="1" spc="25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Áp dụng mô hình học máy nâng cao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3910684" y="4870293"/>
            <a:ext cx="979531" cy="770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967459" y="3373117"/>
            <a:ext cx="3636065" cy="88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587"/>
              </a:lnSpc>
              <a:spcBef>
                <a:spcPct val="0"/>
              </a:spcBef>
            </a:pPr>
            <a:r>
              <a:rPr lang="en-US" sz="2599" b="1" spc="254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Bổ sung dữ liệu đặc trưng cá nhân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842767" y="6352006"/>
            <a:ext cx="3636065" cy="883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587"/>
              </a:lnSpc>
              <a:spcBef>
                <a:spcPct val="0"/>
              </a:spcBef>
            </a:pPr>
            <a:r>
              <a:rPr lang="en-US" sz="2599" b="1" spc="254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Tự</a:t>
            </a:r>
            <a:r>
              <a:rPr lang="en-US" sz="2599" b="1" spc="25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spc="254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động</a:t>
            </a:r>
            <a:r>
              <a:rPr lang="en-US" sz="2599" b="1" spc="25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spc="254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cập</a:t>
            </a:r>
            <a:r>
              <a:rPr lang="en-US" sz="2599" b="1" spc="25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spc="254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nhật</a:t>
            </a:r>
            <a:r>
              <a:rPr lang="en-US" sz="2599" b="1" spc="25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spc="254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dữ</a:t>
            </a:r>
            <a:r>
              <a:rPr lang="en-US" sz="2599" b="1" spc="25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spc="254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liệu</a:t>
            </a:r>
            <a:r>
              <a:rPr lang="en-US" sz="2599" b="1" spc="25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spc="254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và</a:t>
            </a:r>
            <a:r>
              <a:rPr lang="en-US" sz="2599" b="1" spc="25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spc="254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mô</a:t>
            </a:r>
            <a:r>
              <a:rPr lang="en-US" sz="2599" b="1" spc="25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spc="254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hình</a:t>
            </a:r>
            <a:endParaRPr lang="en-US" sz="2599" b="1" spc="254" dirty="0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grpSp>
        <p:nvGrpSpPr>
          <p:cNvPr id="42" name="Group 42"/>
          <p:cNvGrpSpPr/>
          <p:nvPr/>
        </p:nvGrpSpPr>
        <p:grpSpPr>
          <a:xfrm>
            <a:off x="5507535" y="7446678"/>
            <a:ext cx="1107832" cy="1644850"/>
            <a:chOff x="0" y="0"/>
            <a:chExt cx="1603667" cy="2381040"/>
          </a:xfrm>
        </p:grpSpPr>
        <p:sp>
          <p:nvSpPr>
            <p:cNvPr id="43" name="Freeform 43"/>
            <p:cNvSpPr/>
            <p:nvPr/>
          </p:nvSpPr>
          <p:spPr>
            <a:xfrm>
              <a:off x="0" y="-19812"/>
              <a:ext cx="1626363" cy="2444877"/>
            </a:xfrm>
            <a:custGeom>
              <a:avLst/>
              <a:gdLst/>
              <a:ahLst/>
              <a:cxnLst/>
              <a:rect l="l" t="t" r="r" b="b"/>
              <a:pathLst>
                <a:path w="1626363" h="2444877">
                  <a:moveTo>
                    <a:pt x="1540766" y="1366393"/>
                  </a:moveTo>
                  <a:lnTo>
                    <a:pt x="436791" y="2365883"/>
                  </a:lnTo>
                  <a:cubicBezTo>
                    <a:pt x="348956" y="2444877"/>
                    <a:pt x="206539" y="2444877"/>
                    <a:pt x="118564" y="2365883"/>
                  </a:cubicBezTo>
                  <a:lnTo>
                    <a:pt x="0" y="2258441"/>
                  </a:lnTo>
                  <a:lnTo>
                    <a:pt x="984710" y="1366393"/>
                  </a:lnTo>
                  <a:cubicBezTo>
                    <a:pt x="1072545" y="1286891"/>
                    <a:pt x="1072545" y="1157859"/>
                    <a:pt x="984710" y="1078357"/>
                  </a:cubicBezTo>
                  <a:lnTo>
                    <a:pt x="0" y="186944"/>
                  </a:lnTo>
                  <a:lnTo>
                    <a:pt x="118704" y="79502"/>
                  </a:lnTo>
                  <a:cubicBezTo>
                    <a:pt x="206539" y="0"/>
                    <a:pt x="348956" y="0"/>
                    <a:pt x="436932" y="79502"/>
                  </a:cubicBezTo>
                  <a:lnTo>
                    <a:pt x="1540906" y="1078357"/>
                  </a:lnTo>
                  <a:cubicBezTo>
                    <a:pt x="1626363" y="1157859"/>
                    <a:pt x="1626363" y="1286891"/>
                    <a:pt x="1540906" y="1366393"/>
                  </a:cubicBezTo>
                  <a:close/>
                </a:path>
              </a:pathLst>
            </a:custGeom>
            <a:solidFill>
              <a:srgbClr val="377684"/>
            </a:solidFill>
          </p:spPr>
        </p:sp>
      </p:grpSp>
      <p:grpSp>
        <p:nvGrpSpPr>
          <p:cNvPr id="44" name="Group 44"/>
          <p:cNvGrpSpPr/>
          <p:nvPr/>
        </p:nvGrpSpPr>
        <p:grpSpPr>
          <a:xfrm>
            <a:off x="5627212" y="8018181"/>
            <a:ext cx="270076" cy="501844"/>
            <a:chOff x="0" y="0"/>
            <a:chExt cx="406080" cy="754560"/>
          </a:xfrm>
        </p:grpSpPr>
        <p:sp>
          <p:nvSpPr>
            <p:cNvPr id="45" name="Freeform 45"/>
            <p:cNvSpPr/>
            <p:nvPr/>
          </p:nvSpPr>
          <p:spPr>
            <a:xfrm>
              <a:off x="0" y="-32385"/>
              <a:ext cx="446659" cy="842137"/>
            </a:xfrm>
            <a:custGeom>
              <a:avLst/>
              <a:gdLst/>
              <a:ahLst/>
              <a:cxnLst/>
              <a:rect l="l" t="t" r="r" b="b"/>
              <a:pathLst>
                <a:path w="446659" h="842137">
                  <a:moveTo>
                    <a:pt x="350393" y="246126"/>
                  </a:moveTo>
                  <a:lnTo>
                    <a:pt x="165354" y="60960"/>
                  </a:lnTo>
                  <a:cubicBezTo>
                    <a:pt x="104394" y="0"/>
                    <a:pt x="0" y="42926"/>
                    <a:pt x="0" y="129413"/>
                  </a:cubicBezTo>
                  <a:lnTo>
                    <a:pt x="0" y="712724"/>
                  </a:lnTo>
                  <a:cubicBezTo>
                    <a:pt x="0" y="799211"/>
                    <a:pt x="104394" y="842137"/>
                    <a:pt x="165354" y="781177"/>
                  </a:cubicBezTo>
                  <a:lnTo>
                    <a:pt x="350393" y="596138"/>
                  </a:lnTo>
                  <a:cubicBezTo>
                    <a:pt x="446659" y="499237"/>
                    <a:pt x="446659" y="342519"/>
                    <a:pt x="350393" y="246126"/>
                  </a:cubicBezTo>
                  <a:close/>
                </a:path>
              </a:pathLst>
            </a:custGeom>
            <a:solidFill>
              <a:srgbClr val="377684"/>
            </a:solidFill>
          </p:spPr>
        </p:sp>
      </p:grpSp>
      <p:grpSp>
        <p:nvGrpSpPr>
          <p:cNvPr id="46" name="Group 46"/>
          <p:cNvGrpSpPr/>
          <p:nvPr/>
        </p:nvGrpSpPr>
        <p:grpSpPr>
          <a:xfrm>
            <a:off x="5775229" y="7675278"/>
            <a:ext cx="6038011" cy="1179223"/>
            <a:chOff x="0" y="0"/>
            <a:chExt cx="7852546" cy="1533602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7909458" cy="1580128"/>
            </a:xfrm>
            <a:custGeom>
              <a:avLst/>
              <a:gdLst/>
              <a:ahLst/>
              <a:cxnLst/>
              <a:rect l="l" t="t" r="r" b="b"/>
              <a:pathLst>
                <a:path w="7909458" h="1580128">
                  <a:moveTo>
                    <a:pt x="6884262" y="0"/>
                  </a:moveTo>
                  <a:lnTo>
                    <a:pt x="0" y="0"/>
                  </a:lnTo>
                  <a:lnTo>
                    <a:pt x="892161" y="670179"/>
                  </a:lnTo>
                  <a:cubicBezTo>
                    <a:pt x="934220" y="701782"/>
                    <a:pt x="955858" y="743649"/>
                    <a:pt x="955858" y="785415"/>
                  </a:cubicBezTo>
                  <a:cubicBezTo>
                    <a:pt x="955858" y="827180"/>
                    <a:pt x="934897" y="868641"/>
                    <a:pt x="892161" y="900651"/>
                  </a:cubicBezTo>
                  <a:lnTo>
                    <a:pt x="676" y="1580128"/>
                  </a:lnTo>
                  <a:lnTo>
                    <a:pt x="6883722" y="1580128"/>
                  </a:lnTo>
                  <a:lnTo>
                    <a:pt x="7909458" y="785415"/>
                  </a:lnTo>
                  <a:lnTo>
                    <a:pt x="6884262" y="0"/>
                  </a:lnTo>
                  <a:close/>
                </a:path>
              </a:pathLst>
            </a:custGeom>
            <a:solidFill>
              <a:srgbClr val="377684"/>
            </a:solidFill>
          </p:spPr>
        </p:sp>
      </p:grpSp>
      <p:sp>
        <p:nvSpPr>
          <p:cNvPr id="48" name="TextBox 48"/>
          <p:cNvSpPr txBox="1"/>
          <p:nvPr/>
        </p:nvSpPr>
        <p:spPr>
          <a:xfrm>
            <a:off x="7054501" y="7808832"/>
            <a:ext cx="3938118" cy="874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88"/>
              </a:lnSpc>
              <a:spcBef>
                <a:spcPct val="0"/>
              </a:spcBef>
            </a:pPr>
            <a:r>
              <a:rPr lang="en-US" sz="2600" b="1" spc="254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Tích</a:t>
            </a:r>
            <a:r>
              <a:rPr lang="en-US" sz="2600" b="1" spc="25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0" b="1" spc="254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hợp</a:t>
            </a:r>
            <a:r>
              <a:rPr lang="en-US" sz="2600" b="1" spc="25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0" b="1" spc="254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hệ</a:t>
            </a:r>
            <a:r>
              <a:rPr lang="en-US" sz="2600" b="1" spc="25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0" b="1" spc="254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thống</a:t>
            </a:r>
            <a:r>
              <a:rPr lang="en-US" sz="2600" b="1" spc="25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0" b="1" spc="254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cảnh</a:t>
            </a:r>
            <a:r>
              <a:rPr lang="en-US" sz="2600" b="1" spc="25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0" b="1" spc="254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báo</a:t>
            </a:r>
            <a:r>
              <a:rPr lang="en-US" sz="2600" b="1" spc="25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0" b="1" spc="254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và</a:t>
            </a:r>
            <a:r>
              <a:rPr lang="en-US" sz="2600" b="1" spc="25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0" b="1" spc="254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đề</a:t>
            </a:r>
            <a:r>
              <a:rPr lang="en-US" sz="2600" b="1" spc="254" dirty="0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0" b="1" spc="254" dirty="0" err="1">
                <a:solidFill>
                  <a:srgbClr val="FFFFFF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xuất</a:t>
            </a:r>
            <a:endParaRPr lang="en-US" sz="2600" b="1" spc="254" dirty="0">
              <a:solidFill>
                <a:srgbClr val="FFFFFF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4230938" y="7985163"/>
            <a:ext cx="979531" cy="770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</a:p>
        </p:txBody>
      </p:sp>
      <p:sp>
        <p:nvSpPr>
          <p:cNvPr id="50" name="Freeform 50"/>
          <p:cNvSpPr/>
          <p:nvPr/>
        </p:nvSpPr>
        <p:spPr>
          <a:xfrm>
            <a:off x="15179428" y="7358593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1" name="Group 28">
            <a:extLst>
              <a:ext uri="{FF2B5EF4-FFF2-40B4-BE49-F238E27FC236}">
                <a16:creationId xmlns:a16="http://schemas.microsoft.com/office/drawing/2014/main" id="{475B2330-B4E1-4C2D-8A94-04765094AFD9}"/>
              </a:ext>
            </a:extLst>
          </p:cNvPr>
          <p:cNvGrpSpPr/>
          <p:nvPr/>
        </p:nvGrpSpPr>
        <p:grpSpPr>
          <a:xfrm>
            <a:off x="12248731" y="6078975"/>
            <a:ext cx="1013262" cy="1550290"/>
            <a:chOff x="0" y="0"/>
            <a:chExt cx="1452240" cy="2221926"/>
          </a:xfrm>
        </p:grpSpPr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0B0C58D4-3308-402A-8EA5-29092CFFDF8B}"/>
                </a:ext>
              </a:extLst>
            </p:cNvPr>
            <p:cNvSpPr/>
            <p:nvPr/>
          </p:nvSpPr>
          <p:spPr>
            <a:xfrm>
              <a:off x="-19685" y="-19812"/>
              <a:ext cx="1474216" cy="2285763"/>
            </a:xfrm>
            <a:custGeom>
              <a:avLst/>
              <a:gdLst/>
              <a:ahLst/>
              <a:cxnLst/>
              <a:rect l="l" t="t" r="r" b="b"/>
              <a:pathLst>
                <a:path w="1474216" h="2285763">
                  <a:moveTo>
                    <a:pt x="78994" y="1007738"/>
                  </a:moveTo>
                  <a:lnTo>
                    <a:pt x="1078611" y="75039"/>
                  </a:lnTo>
                  <a:cubicBezTo>
                    <a:pt x="1158240" y="0"/>
                    <a:pt x="1287145" y="0"/>
                    <a:pt x="1366774" y="75039"/>
                  </a:cubicBezTo>
                  <a:lnTo>
                    <a:pt x="1474216" y="175301"/>
                  </a:lnTo>
                  <a:lnTo>
                    <a:pt x="582549" y="1007738"/>
                  </a:lnTo>
                  <a:cubicBezTo>
                    <a:pt x="502920" y="1081927"/>
                    <a:pt x="502920" y="1202336"/>
                    <a:pt x="582549" y="1276526"/>
                  </a:cubicBezTo>
                  <a:lnTo>
                    <a:pt x="1474216" y="2108369"/>
                  </a:lnTo>
                  <a:lnTo>
                    <a:pt x="1366774" y="2208631"/>
                  </a:lnTo>
                  <a:cubicBezTo>
                    <a:pt x="1287145" y="2285763"/>
                    <a:pt x="1158240" y="2285763"/>
                    <a:pt x="1078611" y="2208631"/>
                  </a:cubicBezTo>
                  <a:lnTo>
                    <a:pt x="78994" y="1276052"/>
                  </a:lnTo>
                  <a:cubicBezTo>
                    <a:pt x="0" y="1201862"/>
                    <a:pt x="0" y="1082045"/>
                    <a:pt x="78994" y="1007738"/>
                  </a:cubicBezTo>
                  <a:close/>
                </a:path>
              </a:pathLst>
            </a:custGeom>
            <a:solidFill>
              <a:srgbClr val="0E4059"/>
            </a:solidFill>
          </p:spPr>
        </p:sp>
      </p:grpSp>
      <p:grpSp>
        <p:nvGrpSpPr>
          <p:cNvPr id="53" name="Group 30">
            <a:extLst>
              <a:ext uri="{FF2B5EF4-FFF2-40B4-BE49-F238E27FC236}">
                <a16:creationId xmlns:a16="http://schemas.microsoft.com/office/drawing/2014/main" id="{373136C4-8A91-4819-80C2-563A51A8D405}"/>
              </a:ext>
            </a:extLst>
          </p:cNvPr>
          <p:cNvGrpSpPr/>
          <p:nvPr/>
        </p:nvGrpSpPr>
        <p:grpSpPr>
          <a:xfrm>
            <a:off x="12941095" y="6621147"/>
            <a:ext cx="262355" cy="487496"/>
            <a:chOff x="0" y="0"/>
            <a:chExt cx="406080" cy="754560"/>
          </a:xfrm>
        </p:grpSpPr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936B2A01-46E8-457E-B0E3-E0ACAD1C3486}"/>
                </a:ext>
              </a:extLst>
            </p:cNvPr>
            <p:cNvSpPr/>
            <p:nvPr/>
          </p:nvSpPr>
          <p:spPr>
            <a:xfrm>
              <a:off x="-24257" y="-32385"/>
              <a:ext cx="447294" cy="842264"/>
            </a:xfrm>
            <a:custGeom>
              <a:avLst/>
              <a:gdLst/>
              <a:ahLst/>
              <a:cxnLst/>
              <a:rect l="l" t="t" r="r" b="b"/>
              <a:pathLst>
                <a:path w="447294" h="842264">
                  <a:moveTo>
                    <a:pt x="96901" y="596138"/>
                  </a:moveTo>
                  <a:lnTo>
                    <a:pt x="281940" y="781304"/>
                  </a:lnTo>
                  <a:cubicBezTo>
                    <a:pt x="342900" y="842264"/>
                    <a:pt x="447294" y="799338"/>
                    <a:pt x="447294" y="712851"/>
                  </a:cubicBezTo>
                  <a:lnTo>
                    <a:pt x="447294" y="129413"/>
                  </a:lnTo>
                  <a:cubicBezTo>
                    <a:pt x="447294" y="42926"/>
                    <a:pt x="342900" y="0"/>
                    <a:pt x="281940" y="60960"/>
                  </a:cubicBezTo>
                  <a:lnTo>
                    <a:pt x="96901" y="246126"/>
                  </a:lnTo>
                  <a:cubicBezTo>
                    <a:pt x="0" y="343027"/>
                    <a:pt x="0" y="499237"/>
                    <a:pt x="96901" y="596138"/>
                  </a:cubicBezTo>
                  <a:close/>
                </a:path>
              </a:pathLst>
            </a:custGeom>
            <a:solidFill>
              <a:srgbClr val="0E4059"/>
            </a:solidFill>
          </p:spPr>
        </p:sp>
      </p:grpSp>
      <p:sp>
        <p:nvSpPr>
          <p:cNvPr id="55" name="TextBox 39">
            <a:extLst>
              <a:ext uri="{FF2B5EF4-FFF2-40B4-BE49-F238E27FC236}">
                <a16:creationId xmlns:a16="http://schemas.microsoft.com/office/drawing/2014/main" id="{94D9DC1B-986B-433B-A7FD-4FCF75D69E7E}"/>
              </a:ext>
            </a:extLst>
          </p:cNvPr>
          <p:cNvSpPr txBox="1"/>
          <p:nvPr/>
        </p:nvSpPr>
        <p:spPr>
          <a:xfrm>
            <a:off x="13501271" y="6451155"/>
            <a:ext cx="979531" cy="7706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47"/>
              </a:lnSpc>
              <a:spcBef>
                <a:spcPct val="0"/>
              </a:spcBef>
            </a:pPr>
            <a:r>
              <a:rPr lang="en-US" sz="4381" spc="429" dirty="0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4" grpId="0"/>
      <p:bldP spid="35" grpId="0"/>
      <p:bldP spid="36" grpId="0"/>
      <p:bldP spid="37" grpId="0"/>
      <p:bldP spid="38" grpId="0"/>
      <p:bldP spid="40" grpId="0"/>
      <p:bldP spid="41" grpId="0"/>
      <p:bldP spid="48" grpId="0"/>
      <p:bldP spid="49" grpId="0"/>
      <p:bldP spid="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43399" y="3157126"/>
            <a:ext cx="9601200" cy="3716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5000"/>
              </a:lnSpc>
              <a:spcBef>
                <a:spcPct val="0"/>
              </a:spcBef>
            </a:pPr>
            <a:r>
              <a:rPr lang="en-US" sz="9600" b="1" i="1" dirty="0" err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Cảm</a:t>
            </a:r>
            <a:r>
              <a:rPr lang="en-US" sz="960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</a:t>
            </a:r>
            <a:r>
              <a:rPr lang="en-US" sz="9600" b="1" i="1" dirty="0" err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ơn</a:t>
            </a:r>
            <a:r>
              <a:rPr lang="en-US" sz="960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</a:t>
            </a:r>
            <a:r>
              <a:rPr lang="en-US" sz="9600" b="1" i="1" dirty="0" err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mọi</a:t>
            </a:r>
            <a:r>
              <a:rPr lang="en-US" sz="960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</a:t>
            </a:r>
            <a:r>
              <a:rPr lang="en-US" sz="9600" b="1" i="1" dirty="0" err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người</a:t>
            </a:r>
            <a:r>
              <a:rPr lang="en-US" sz="960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</a:t>
            </a:r>
            <a:r>
              <a:rPr lang="en-US" sz="9600" b="1" i="1" dirty="0" err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đã</a:t>
            </a:r>
            <a:r>
              <a:rPr lang="en-US" sz="960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</a:t>
            </a:r>
            <a:r>
              <a:rPr lang="en-US" sz="9600" b="1" i="1" dirty="0" err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lắng</a:t>
            </a:r>
            <a:r>
              <a:rPr lang="en-US" sz="960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 </a:t>
            </a:r>
            <a:r>
              <a:rPr lang="en-US" sz="9600" b="1" i="1" dirty="0" err="1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nghe</a:t>
            </a:r>
            <a:r>
              <a:rPr lang="en-US" sz="9600" b="1" i="1" dirty="0">
                <a:solidFill>
                  <a:srgbClr val="0F4662"/>
                </a:solidFill>
                <a:latin typeface="Cormorant Garamond Bold Italics"/>
                <a:ea typeface="Cormorant Garamond Bold Italics"/>
                <a:cs typeface="Cormorant Garamond Bold Italics"/>
                <a:sym typeface="Cormorant Garamond Bold Italics"/>
              </a:rPr>
              <a:t>!</a:t>
            </a:r>
          </a:p>
        </p:txBody>
      </p:sp>
      <p:sp>
        <p:nvSpPr>
          <p:cNvPr id="3" name="AutoShape 3"/>
          <p:cNvSpPr/>
          <p:nvPr/>
        </p:nvSpPr>
        <p:spPr>
          <a:xfrm>
            <a:off x="5897880" y="22150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8304001" y="1116666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5897880" y="8159883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304001" y="9008400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438972" y="708785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090431" y="-1415704"/>
            <a:ext cx="3100628" cy="3100628"/>
          </a:xfrm>
          <a:custGeom>
            <a:avLst/>
            <a:gdLst/>
            <a:ahLst/>
            <a:cxnLst/>
            <a:rect l="l" t="t" r="r" b="b"/>
            <a:pathLst>
              <a:path w="3100628" h="3100628">
                <a:moveTo>
                  <a:pt x="0" y="0"/>
                </a:moveTo>
                <a:lnTo>
                  <a:pt x="3100629" y="0"/>
                </a:lnTo>
                <a:lnTo>
                  <a:pt x="3100629" y="3100628"/>
                </a:lnTo>
                <a:lnTo>
                  <a:pt x="0" y="31006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93893" y="15849"/>
            <a:ext cx="4194107" cy="10271151"/>
            <a:chOff x="0" y="0"/>
            <a:chExt cx="1104621" cy="27051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04621" cy="2705159"/>
            </a:xfrm>
            <a:custGeom>
              <a:avLst/>
              <a:gdLst/>
              <a:ahLst/>
              <a:cxnLst/>
              <a:rect l="l" t="t" r="r" b="b"/>
              <a:pathLst>
                <a:path w="1104621" h="2705159">
                  <a:moveTo>
                    <a:pt x="0" y="0"/>
                  </a:moveTo>
                  <a:lnTo>
                    <a:pt x="1104621" y="0"/>
                  </a:lnTo>
                  <a:lnTo>
                    <a:pt x="1104621" y="2705159"/>
                  </a:lnTo>
                  <a:lnTo>
                    <a:pt x="0" y="2705159"/>
                  </a:lnTo>
                  <a:close/>
                </a:path>
              </a:pathLst>
            </a:custGeom>
            <a:solidFill>
              <a:srgbClr val="7994A0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104621" cy="2752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272269" y="1684924"/>
            <a:ext cx="6330814" cy="7573376"/>
            <a:chOff x="0" y="0"/>
            <a:chExt cx="8441085" cy="1009783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23250" r="23250"/>
            <a:stretch>
              <a:fillRect/>
            </a:stretch>
          </p:blipFill>
          <p:spPr>
            <a:xfrm>
              <a:off x="0" y="0"/>
              <a:ext cx="8441085" cy="10097834"/>
            </a:xfrm>
            <a:prstGeom prst="rect">
              <a:avLst/>
            </a:prstGeom>
          </p:spPr>
        </p:pic>
      </p:grpSp>
      <p:sp>
        <p:nvSpPr>
          <p:cNvPr id="7" name="Freeform 7"/>
          <p:cNvSpPr/>
          <p:nvPr/>
        </p:nvSpPr>
        <p:spPr>
          <a:xfrm>
            <a:off x="1028700" y="9258300"/>
            <a:ext cx="1905000" cy="283369"/>
          </a:xfrm>
          <a:custGeom>
            <a:avLst/>
            <a:gdLst/>
            <a:ahLst/>
            <a:cxnLst/>
            <a:rect l="l" t="t" r="r" b="b"/>
            <a:pathLst>
              <a:path w="1905000" h="283369">
                <a:moveTo>
                  <a:pt x="0" y="0"/>
                </a:moveTo>
                <a:lnTo>
                  <a:pt x="1905000" y="0"/>
                </a:lnTo>
                <a:lnTo>
                  <a:pt x="1905000" y="283369"/>
                </a:lnTo>
                <a:lnTo>
                  <a:pt x="0" y="2833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97733" y="6657325"/>
            <a:ext cx="1894488" cy="1894488"/>
          </a:xfrm>
          <a:custGeom>
            <a:avLst/>
            <a:gdLst/>
            <a:ahLst/>
            <a:cxnLst/>
            <a:rect l="l" t="t" r="r" b="b"/>
            <a:pathLst>
              <a:path w="1894488" h="1894488">
                <a:moveTo>
                  <a:pt x="0" y="0"/>
                </a:moveTo>
                <a:lnTo>
                  <a:pt x="1894489" y="0"/>
                </a:lnTo>
                <a:lnTo>
                  <a:pt x="1894489" y="1894488"/>
                </a:lnTo>
                <a:lnTo>
                  <a:pt x="0" y="18944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/>
          <p:cNvSpPr/>
          <p:nvPr/>
        </p:nvSpPr>
        <p:spPr>
          <a:xfrm>
            <a:off x="7487597" y="6885736"/>
            <a:ext cx="2687222" cy="1666077"/>
          </a:xfrm>
          <a:custGeom>
            <a:avLst/>
            <a:gdLst/>
            <a:ahLst/>
            <a:cxnLst/>
            <a:rect l="l" t="t" r="r" b="b"/>
            <a:pathLst>
              <a:path w="2687222" h="1666077">
                <a:moveTo>
                  <a:pt x="0" y="0"/>
                </a:moveTo>
                <a:lnTo>
                  <a:pt x="2687222" y="0"/>
                </a:lnTo>
                <a:lnTo>
                  <a:pt x="2687222" y="1666077"/>
                </a:lnTo>
                <a:lnTo>
                  <a:pt x="0" y="16660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28700" y="6795490"/>
            <a:ext cx="2376417" cy="1756323"/>
          </a:xfrm>
          <a:custGeom>
            <a:avLst/>
            <a:gdLst/>
            <a:ahLst/>
            <a:cxnLst/>
            <a:rect l="l" t="t" r="r" b="b"/>
            <a:pathLst>
              <a:path w="2376417" h="1756323">
                <a:moveTo>
                  <a:pt x="0" y="0"/>
                </a:moveTo>
                <a:lnTo>
                  <a:pt x="2376417" y="0"/>
                </a:lnTo>
                <a:lnTo>
                  <a:pt x="2376417" y="1756323"/>
                </a:lnTo>
                <a:lnTo>
                  <a:pt x="0" y="175632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599709"/>
            <a:ext cx="9390243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1.1 </a:t>
            </a:r>
            <a:r>
              <a:rPr lang="en-US" sz="48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Lý</a:t>
            </a:r>
            <a:r>
              <a:rPr lang="en-US" sz="48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do </a:t>
            </a:r>
            <a:r>
              <a:rPr lang="en-US" sz="48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chọn</a:t>
            </a:r>
            <a:r>
              <a:rPr lang="en-US" sz="48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8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đề</a:t>
            </a:r>
            <a:r>
              <a:rPr lang="en-US" sz="48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8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tài</a:t>
            </a:r>
            <a:r>
              <a:rPr lang="en-US" sz="48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84042" y="3130359"/>
            <a:ext cx="6938067" cy="181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09" lvl="1" indent="-313054" algn="l">
              <a:lnSpc>
                <a:spcPts val="4929"/>
              </a:lnSpc>
              <a:buFont typeface="Arial"/>
              <a:buChar char="•"/>
            </a:pPr>
            <a:r>
              <a:rPr lang="en-US" sz="28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Dữ</a:t>
            </a:r>
            <a:r>
              <a:rPr lang="en-US" sz="28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liệu</a:t>
            </a:r>
            <a:r>
              <a:rPr lang="en-US" sz="28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r>
              <a:rPr lang="en-US" sz="28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Nguồn</a:t>
            </a:r>
            <a:r>
              <a:rPr lang="en-US" sz="28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tài</a:t>
            </a:r>
            <a:r>
              <a:rPr lang="en-US" sz="28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nguyên</a:t>
            </a:r>
            <a:r>
              <a:rPr lang="en-US" sz="28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quý</a:t>
            </a:r>
            <a:r>
              <a:rPr lang="en-US" sz="28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giá</a:t>
            </a:r>
            <a:r>
              <a:rPr lang="en-US" sz="28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</a:p>
          <a:p>
            <a:pPr marL="626109" lvl="1" indent="-313054" algn="l">
              <a:lnSpc>
                <a:spcPts val="4929"/>
              </a:lnSpc>
              <a:buFont typeface="Arial"/>
              <a:buChar char="•"/>
            </a:pPr>
            <a:r>
              <a:rPr lang="en-US" sz="28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Đưa</a:t>
            </a:r>
            <a:r>
              <a:rPr lang="en-US" sz="28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ra </a:t>
            </a:r>
            <a:r>
              <a:rPr lang="en-US" sz="28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quyết</a:t>
            </a:r>
            <a:r>
              <a:rPr lang="en-US" sz="28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định</a:t>
            </a:r>
            <a:r>
              <a:rPr lang="en-US" sz="28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chính</a:t>
            </a:r>
            <a:r>
              <a:rPr lang="en-US" sz="28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xác</a:t>
            </a:r>
            <a:r>
              <a:rPr lang="en-US" sz="28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</a:p>
          <a:p>
            <a:pPr marL="626109" lvl="1" indent="-313054" algn="l">
              <a:lnSpc>
                <a:spcPts val="4929"/>
              </a:lnSpc>
              <a:buFont typeface="Arial"/>
              <a:buChar char="•"/>
            </a:pPr>
            <a:r>
              <a:rPr lang="en-US" sz="28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Vai</a:t>
            </a:r>
            <a:r>
              <a:rPr lang="en-US" sz="28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trò</a:t>
            </a:r>
            <a:r>
              <a:rPr lang="en-US" sz="28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thiết</a:t>
            </a:r>
            <a:r>
              <a:rPr lang="en-US" sz="28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yếu</a:t>
            </a:r>
            <a:r>
              <a:rPr lang="en-US" sz="28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trong</a:t>
            </a:r>
            <a:r>
              <a:rPr lang="en-US" sz="28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mọi</a:t>
            </a:r>
            <a:r>
              <a:rPr lang="en-US" sz="28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lĩnh</a:t>
            </a:r>
            <a:r>
              <a:rPr lang="en-US" sz="28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8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vực</a:t>
            </a:r>
            <a:endParaRPr lang="en-US" sz="2899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2029838"/>
            <a:ext cx="6938067" cy="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339"/>
              </a:lnSpc>
              <a:spcBef>
                <a:spcPct val="0"/>
              </a:spcBef>
            </a:pPr>
            <a:r>
              <a:rPr lang="en-US" sz="30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Bối</a:t>
            </a:r>
            <a:r>
              <a:rPr lang="en-US" sz="30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30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cảnh</a:t>
            </a:r>
            <a:r>
              <a:rPr lang="en-US" sz="30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30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hiện</a:t>
            </a:r>
            <a:r>
              <a:rPr lang="en-US" sz="30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nay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60416" y="3973506"/>
            <a:ext cx="3432654" cy="2668888"/>
          </a:xfrm>
          <a:custGeom>
            <a:avLst/>
            <a:gdLst/>
            <a:ahLst/>
            <a:cxnLst/>
            <a:rect l="l" t="t" r="r" b="b"/>
            <a:pathLst>
              <a:path w="3432654" h="2668888">
                <a:moveTo>
                  <a:pt x="0" y="0"/>
                </a:moveTo>
                <a:lnTo>
                  <a:pt x="3432654" y="0"/>
                </a:lnTo>
                <a:lnTo>
                  <a:pt x="3432654" y="2668888"/>
                </a:lnTo>
                <a:lnTo>
                  <a:pt x="0" y="26688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2861227" y="3613577"/>
            <a:ext cx="4344915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11232550" y="3520751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 flipV="1">
            <a:off x="2524343" y="8877300"/>
            <a:ext cx="4716390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024384" y="599709"/>
            <a:ext cx="14072064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1.2 </a:t>
            </a:r>
            <a:r>
              <a:rPr lang="en-US" sz="48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Mục</a:t>
            </a:r>
            <a:r>
              <a:rPr lang="en-US" sz="48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8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tiêu</a:t>
            </a:r>
            <a:endParaRPr lang="en-US" sz="4800" b="1" i="1" dirty="0">
              <a:solidFill>
                <a:srgbClr val="0F4662"/>
              </a:solidFill>
              <a:latin typeface="Arimo Bold Italics"/>
              <a:ea typeface="Arimo Bold Italics"/>
              <a:cs typeface="Arimo Bold Italics"/>
              <a:sym typeface="Arimo Bold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857913" y="1831179"/>
            <a:ext cx="5348229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1. Thu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thập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,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xử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lý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dữ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liệu</a:t>
            </a:r>
            <a:endParaRPr lang="en-US" sz="2999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214870" y="1669170"/>
            <a:ext cx="5348229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2.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Trực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quan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hóa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dữ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liệu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4177" y="6010666"/>
            <a:ext cx="6172336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</a:pP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3.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Áp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dụng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phương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pháp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,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công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cụ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</a:p>
          <a:p>
            <a:pPr marL="0" lvl="0" indent="0" algn="r">
              <a:lnSpc>
                <a:spcPts val="4199"/>
              </a:lnSpc>
              <a:spcBef>
                <a:spcPct val="0"/>
              </a:spcBef>
            </a:pP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phân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tích</a:t>
            </a:r>
            <a:endParaRPr lang="en-US" sz="2999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5579303" y="589059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11345" y="965467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11794943" y="8439445"/>
            <a:ext cx="4346753" cy="0"/>
          </a:xfrm>
          <a:prstGeom prst="line">
            <a:avLst/>
          </a:prstGeom>
          <a:ln w="57150" cap="flat">
            <a:solidFill>
              <a:srgbClr val="7994A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11778846" y="6585244"/>
            <a:ext cx="5348229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199"/>
              </a:lnSpc>
              <a:spcBef>
                <a:spcPct val="0"/>
              </a:spcBef>
            </a:pP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4.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Đề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xuất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các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giải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pháp</a:t>
            </a:r>
            <a:endParaRPr lang="en-US" sz="2999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279956" y="7229866"/>
            <a:ext cx="5960777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</a:pP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Nhận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diện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xu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hướng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đưa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ra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dự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báo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về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: </a:t>
            </a:r>
            <a:r>
              <a:rPr lang="en-US" sz="2599" b="1" u="none" strike="noStrike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số</a:t>
            </a:r>
            <a:r>
              <a:rPr lang="en-US" sz="2599" b="1" u="none" strike="noStrike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u="none" strike="noStrike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lượng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và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b="1" u="none" strike="noStrike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đặc</a:t>
            </a:r>
            <a:r>
              <a:rPr lang="en-US" sz="2599" b="1" u="none" strike="noStrike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u="none" strike="noStrike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điểm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thí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sinh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trong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các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kỳ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tuyển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sinh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sắp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tới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44863" y="2431841"/>
            <a:ext cx="4961279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39"/>
              </a:lnSpc>
              <a:spcBef>
                <a:spcPct val="0"/>
              </a:spcBef>
            </a:pP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Dữ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liệu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liên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quan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đến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tuyển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sinh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các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năm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gần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đây</a:t>
            </a:r>
            <a:endParaRPr lang="en-US" sz="2599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232550" y="2266991"/>
            <a:ext cx="5491525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Thông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qua Dashboard →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hỗ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trợ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nắm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bắt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thông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tin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nhanh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chóng</a:t>
            </a:r>
            <a:endParaRPr lang="en-US" sz="2599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1794943" y="7229866"/>
            <a:ext cx="5854110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Các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khuyến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nghị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hỗ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trợ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công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tác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tuyển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sinh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và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ra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quyết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định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chiến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lược</a:t>
            </a:r>
            <a:endParaRPr lang="en-US" sz="2599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3" grpId="0"/>
      <p:bldP spid="14" grpId="0"/>
      <p:bldP spid="15" grpId="0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35982" y="4438471"/>
            <a:ext cx="3293211" cy="3437744"/>
            <a:chOff x="0" y="0"/>
            <a:chExt cx="1210151" cy="12632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0151" cy="1263262"/>
            </a:xfrm>
            <a:custGeom>
              <a:avLst/>
              <a:gdLst/>
              <a:ahLst/>
              <a:cxnLst/>
              <a:rect l="l" t="t" r="r" b="b"/>
              <a:pathLst>
                <a:path w="1210151" h="1263262">
                  <a:moveTo>
                    <a:pt x="119895" y="0"/>
                  </a:moveTo>
                  <a:lnTo>
                    <a:pt x="1090256" y="0"/>
                  </a:lnTo>
                  <a:cubicBezTo>
                    <a:pt x="1122054" y="0"/>
                    <a:pt x="1152550" y="12632"/>
                    <a:pt x="1175035" y="35116"/>
                  </a:cubicBezTo>
                  <a:cubicBezTo>
                    <a:pt x="1197519" y="57601"/>
                    <a:pt x="1210151" y="88097"/>
                    <a:pt x="1210151" y="119895"/>
                  </a:cubicBezTo>
                  <a:lnTo>
                    <a:pt x="1210151" y="1143368"/>
                  </a:lnTo>
                  <a:cubicBezTo>
                    <a:pt x="1210151" y="1209584"/>
                    <a:pt x="1156472" y="1263262"/>
                    <a:pt x="1090256" y="1263262"/>
                  </a:cubicBezTo>
                  <a:lnTo>
                    <a:pt x="119895" y="1263262"/>
                  </a:lnTo>
                  <a:cubicBezTo>
                    <a:pt x="88097" y="1263262"/>
                    <a:pt x="57601" y="1250630"/>
                    <a:pt x="35116" y="1228146"/>
                  </a:cubicBezTo>
                  <a:cubicBezTo>
                    <a:pt x="12632" y="1205661"/>
                    <a:pt x="0" y="1175166"/>
                    <a:pt x="0" y="1143368"/>
                  </a:cubicBezTo>
                  <a:lnTo>
                    <a:pt x="0" y="119895"/>
                  </a:lnTo>
                  <a:cubicBezTo>
                    <a:pt x="0" y="88097"/>
                    <a:pt x="12632" y="57601"/>
                    <a:pt x="35116" y="35116"/>
                  </a:cubicBezTo>
                  <a:cubicBezTo>
                    <a:pt x="57601" y="12632"/>
                    <a:pt x="88097" y="0"/>
                    <a:pt x="11989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210151" cy="1387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815087" y="5041295"/>
            <a:ext cx="2335000" cy="2282584"/>
          </a:xfrm>
          <a:custGeom>
            <a:avLst/>
            <a:gdLst/>
            <a:ahLst/>
            <a:cxnLst/>
            <a:rect l="l" t="t" r="r" b="b"/>
            <a:pathLst>
              <a:path w="2335000" h="2282584">
                <a:moveTo>
                  <a:pt x="0" y="0"/>
                </a:moveTo>
                <a:lnTo>
                  <a:pt x="2335001" y="0"/>
                </a:lnTo>
                <a:lnTo>
                  <a:pt x="2335001" y="2282584"/>
                </a:lnTo>
                <a:lnTo>
                  <a:pt x="0" y="22825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931" r="-37855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377968" y="4512239"/>
            <a:ext cx="3342961" cy="3489677"/>
            <a:chOff x="0" y="0"/>
            <a:chExt cx="1210151" cy="12632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0151" cy="1263262"/>
            </a:xfrm>
            <a:custGeom>
              <a:avLst/>
              <a:gdLst/>
              <a:ahLst/>
              <a:cxnLst/>
              <a:rect l="l" t="t" r="r" b="b"/>
              <a:pathLst>
                <a:path w="1210151" h="1263262">
                  <a:moveTo>
                    <a:pt x="118110" y="0"/>
                  </a:moveTo>
                  <a:lnTo>
                    <a:pt x="1092041" y="0"/>
                  </a:lnTo>
                  <a:cubicBezTo>
                    <a:pt x="1123365" y="0"/>
                    <a:pt x="1153407" y="12444"/>
                    <a:pt x="1175557" y="34594"/>
                  </a:cubicBezTo>
                  <a:cubicBezTo>
                    <a:pt x="1197707" y="56744"/>
                    <a:pt x="1210151" y="86785"/>
                    <a:pt x="1210151" y="118110"/>
                  </a:cubicBezTo>
                  <a:lnTo>
                    <a:pt x="1210151" y="1145152"/>
                  </a:lnTo>
                  <a:cubicBezTo>
                    <a:pt x="1210151" y="1176477"/>
                    <a:pt x="1197707" y="1206519"/>
                    <a:pt x="1175557" y="1228668"/>
                  </a:cubicBezTo>
                  <a:cubicBezTo>
                    <a:pt x="1153407" y="1250818"/>
                    <a:pt x="1123365" y="1263262"/>
                    <a:pt x="1092041" y="1263262"/>
                  </a:cubicBezTo>
                  <a:lnTo>
                    <a:pt x="118110" y="1263262"/>
                  </a:lnTo>
                  <a:cubicBezTo>
                    <a:pt x="86785" y="1263262"/>
                    <a:pt x="56744" y="1250818"/>
                    <a:pt x="34594" y="1228668"/>
                  </a:cubicBezTo>
                  <a:cubicBezTo>
                    <a:pt x="12444" y="1206519"/>
                    <a:pt x="0" y="1176477"/>
                    <a:pt x="0" y="1145152"/>
                  </a:cubicBezTo>
                  <a:lnTo>
                    <a:pt x="0" y="118110"/>
                  </a:lnTo>
                  <a:cubicBezTo>
                    <a:pt x="0" y="86785"/>
                    <a:pt x="12444" y="56744"/>
                    <a:pt x="34594" y="34594"/>
                  </a:cubicBezTo>
                  <a:cubicBezTo>
                    <a:pt x="56744" y="12444"/>
                    <a:pt x="86785" y="0"/>
                    <a:pt x="11811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23825"/>
              <a:ext cx="1210151" cy="1387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712444" y="4896867"/>
            <a:ext cx="2720420" cy="2720420"/>
          </a:xfrm>
          <a:custGeom>
            <a:avLst/>
            <a:gdLst/>
            <a:ahLst/>
            <a:cxnLst/>
            <a:rect l="l" t="t" r="r" b="b"/>
            <a:pathLst>
              <a:path w="2720420" h="2720420">
                <a:moveTo>
                  <a:pt x="0" y="0"/>
                </a:moveTo>
                <a:lnTo>
                  <a:pt x="2720421" y="0"/>
                </a:lnTo>
                <a:lnTo>
                  <a:pt x="2720421" y="2720420"/>
                </a:lnTo>
                <a:lnTo>
                  <a:pt x="0" y="27204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362439" y="4512239"/>
            <a:ext cx="3342961" cy="3489677"/>
            <a:chOff x="0" y="0"/>
            <a:chExt cx="1210151" cy="12632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10151" cy="1263262"/>
            </a:xfrm>
            <a:custGeom>
              <a:avLst/>
              <a:gdLst/>
              <a:ahLst/>
              <a:cxnLst/>
              <a:rect l="l" t="t" r="r" b="b"/>
              <a:pathLst>
                <a:path w="1210151" h="1263262">
                  <a:moveTo>
                    <a:pt x="118110" y="0"/>
                  </a:moveTo>
                  <a:lnTo>
                    <a:pt x="1092041" y="0"/>
                  </a:lnTo>
                  <a:cubicBezTo>
                    <a:pt x="1123365" y="0"/>
                    <a:pt x="1153407" y="12444"/>
                    <a:pt x="1175557" y="34594"/>
                  </a:cubicBezTo>
                  <a:cubicBezTo>
                    <a:pt x="1197707" y="56744"/>
                    <a:pt x="1210151" y="86785"/>
                    <a:pt x="1210151" y="118110"/>
                  </a:cubicBezTo>
                  <a:lnTo>
                    <a:pt x="1210151" y="1145152"/>
                  </a:lnTo>
                  <a:cubicBezTo>
                    <a:pt x="1210151" y="1176477"/>
                    <a:pt x="1197707" y="1206519"/>
                    <a:pt x="1175557" y="1228668"/>
                  </a:cubicBezTo>
                  <a:cubicBezTo>
                    <a:pt x="1153407" y="1250818"/>
                    <a:pt x="1123365" y="1263262"/>
                    <a:pt x="1092041" y="1263262"/>
                  </a:cubicBezTo>
                  <a:lnTo>
                    <a:pt x="118110" y="1263262"/>
                  </a:lnTo>
                  <a:cubicBezTo>
                    <a:pt x="86785" y="1263262"/>
                    <a:pt x="56744" y="1250818"/>
                    <a:pt x="34594" y="1228668"/>
                  </a:cubicBezTo>
                  <a:cubicBezTo>
                    <a:pt x="12444" y="1206519"/>
                    <a:pt x="0" y="1176477"/>
                    <a:pt x="0" y="1145152"/>
                  </a:cubicBezTo>
                  <a:lnTo>
                    <a:pt x="0" y="118110"/>
                  </a:lnTo>
                  <a:cubicBezTo>
                    <a:pt x="0" y="86785"/>
                    <a:pt x="12444" y="56744"/>
                    <a:pt x="34594" y="34594"/>
                  </a:cubicBezTo>
                  <a:cubicBezTo>
                    <a:pt x="56744" y="12444"/>
                    <a:pt x="86785" y="0"/>
                    <a:pt x="11811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23825"/>
              <a:ext cx="1210151" cy="13870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735586" y="5092775"/>
            <a:ext cx="2596668" cy="2328605"/>
          </a:xfrm>
          <a:custGeom>
            <a:avLst/>
            <a:gdLst/>
            <a:ahLst/>
            <a:cxnLst/>
            <a:rect l="l" t="t" r="r" b="b"/>
            <a:pathLst>
              <a:path w="2596668" h="2328605">
                <a:moveTo>
                  <a:pt x="0" y="0"/>
                </a:moveTo>
                <a:lnTo>
                  <a:pt x="2596667" y="0"/>
                </a:lnTo>
                <a:lnTo>
                  <a:pt x="2596667" y="2328605"/>
                </a:lnTo>
                <a:lnTo>
                  <a:pt x="0" y="23286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7295" t="-10397" r="-30049" b="-13931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0" y="-264449"/>
            <a:ext cx="18288000" cy="2504080"/>
            <a:chOff x="0" y="0"/>
            <a:chExt cx="4816593" cy="65951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16592" cy="659511"/>
            </a:xfrm>
            <a:custGeom>
              <a:avLst/>
              <a:gdLst/>
              <a:ahLst/>
              <a:cxnLst/>
              <a:rect l="l" t="t" r="r" b="b"/>
              <a:pathLst>
                <a:path w="4816592" h="659511">
                  <a:moveTo>
                    <a:pt x="19473" y="0"/>
                  </a:moveTo>
                  <a:lnTo>
                    <a:pt x="4797119" y="0"/>
                  </a:lnTo>
                  <a:cubicBezTo>
                    <a:pt x="4802284" y="0"/>
                    <a:pt x="4807237" y="2052"/>
                    <a:pt x="4810889" y="5704"/>
                  </a:cubicBezTo>
                  <a:cubicBezTo>
                    <a:pt x="4814541" y="9356"/>
                    <a:pt x="4816592" y="14309"/>
                    <a:pt x="4816592" y="19473"/>
                  </a:cubicBezTo>
                  <a:lnTo>
                    <a:pt x="4816592" y="640038"/>
                  </a:lnTo>
                  <a:cubicBezTo>
                    <a:pt x="4816592" y="645202"/>
                    <a:pt x="4814541" y="650155"/>
                    <a:pt x="4810889" y="653807"/>
                  </a:cubicBezTo>
                  <a:cubicBezTo>
                    <a:pt x="4807237" y="657459"/>
                    <a:pt x="4802284" y="659511"/>
                    <a:pt x="4797119" y="659511"/>
                  </a:cubicBezTo>
                  <a:lnTo>
                    <a:pt x="19473" y="659511"/>
                  </a:lnTo>
                  <a:cubicBezTo>
                    <a:pt x="14309" y="659511"/>
                    <a:pt x="9356" y="657459"/>
                    <a:pt x="5704" y="653807"/>
                  </a:cubicBezTo>
                  <a:cubicBezTo>
                    <a:pt x="2052" y="650155"/>
                    <a:pt x="0" y="645202"/>
                    <a:pt x="0" y="640038"/>
                  </a:cubicBezTo>
                  <a:lnTo>
                    <a:pt x="0" y="19473"/>
                  </a:lnTo>
                  <a:cubicBezTo>
                    <a:pt x="0" y="14309"/>
                    <a:pt x="2052" y="9356"/>
                    <a:pt x="5704" y="5704"/>
                  </a:cubicBezTo>
                  <a:cubicBezTo>
                    <a:pt x="9356" y="2052"/>
                    <a:pt x="14309" y="0"/>
                    <a:pt x="19473" y="0"/>
                  </a:cubicBezTo>
                  <a:close/>
                </a:path>
              </a:pathLst>
            </a:custGeom>
            <a:solidFill>
              <a:srgbClr val="E5ECE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816593" cy="7071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59765" y="510389"/>
            <a:ext cx="6544976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1.3 </a:t>
            </a:r>
            <a:r>
              <a:rPr lang="en-US" sz="48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Công</a:t>
            </a:r>
            <a:r>
              <a:rPr lang="en-US" sz="48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8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cụ</a:t>
            </a:r>
            <a:r>
              <a:rPr lang="en-US" sz="48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8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sử</a:t>
            </a:r>
            <a:r>
              <a:rPr lang="en-US" sz="4800" b="1" i="1" dirty="0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 </a:t>
            </a:r>
            <a:r>
              <a:rPr lang="en-US" sz="4800" b="1" i="1" dirty="0" err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dụng</a:t>
            </a:r>
            <a:endParaRPr lang="en-US" sz="4800" b="1" i="1" dirty="0">
              <a:solidFill>
                <a:srgbClr val="0F4662"/>
              </a:solidFill>
              <a:latin typeface="Arimo Bold Italics"/>
              <a:ea typeface="Arimo Bold Italics"/>
              <a:cs typeface="Arimo Bold Italics"/>
              <a:sym typeface="Arimo Bold Italics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327079" y="3151742"/>
            <a:ext cx="1731019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42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Excel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528715" y="3151742"/>
            <a:ext cx="3502825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42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Power Query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77529" y="3151742"/>
            <a:ext cx="2577255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39"/>
              </a:lnSpc>
            </a:pPr>
            <a:r>
              <a:rPr lang="en-US" sz="42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Power BI</a:t>
            </a:r>
          </a:p>
        </p:txBody>
      </p:sp>
      <p:sp>
        <p:nvSpPr>
          <p:cNvPr id="21" name="AutoShape 21"/>
          <p:cNvSpPr/>
          <p:nvPr/>
        </p:nvSpPr>
        <p:spPr>
          <a:xfrm>
            <a:off x="6011166" y="3069777"/>
            <a:ext cx="19050" cy="6225620"/>
          </a:xfrm>
          <a:prstGeom prst="line">
            <a:avLst/>
          </a:prstGeom>
          <a:ln w="381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1991268" y="3032680"/>
            <a:ext cx="0" cy="6225620"/>
          </a:xfrm>
          <a:prstGeom prst="line">
            <a:avLst/>
          </a:prstGeom>
          <a:ln w="381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099486"/>
            <a:chOff x="0" y="0"/>
            <a:chExt cx="4816593" cy="10797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079700"/>
            </a:xfrm>
            <a:custGeom>
              <a:avLst/>
              <a:gdLst/>
              <a:ahLst/>
              <a:cxnLst/>
              <a:rect l="l" t="t" r="r" b="b"/>
              <a:pathLst>
                <a:path w="4816592" h="1079700">
                  <a:moveTo>
                    <a:pt x="0" y="0"/>
                  </a:moveTo>
                  <a:lnTo>
                    <a:pt x="4816592" y="0"/>
                  </a:lnTo>
                  <a:lnTo>
                    <a:pt x="4816592" y="1079700"/>
                  </a:lnTo>
                  <a:lnTo>
                    <a:pt x="0" y="1079700"/>
                  </a:ln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127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93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5897880" y="8681205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8304001" y="952972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8" y="0"/>
                </a:lnTo>
                <a:lnTo>
                  <a:pt x="1679998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338697" y="2907962"/>
            <a:ext cx="2383049" cy="238304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580659"/>
            <a:ext cx="9914964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959"/>
              </a:lnSpc>
              <a:spcBef>
                <a:spcPct val="0"/>
              </a:spcBef>
            </a:pPr>
            <a:r>
              <a:rPr lang="en-US" sz="63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Nội</a:t>
            </a:r>
            <a:r>
              <a:rPr lang="en-US" sz="63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dung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747709" y="5781948"/>
            <a:ext cx="5017320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36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Giải</a:t>
            </a:r>
            <a:r>
              <a:rPr lang="en-US" sz="36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36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pháp</a:t>
            </a:r>
            <a:r>
              <a:rPr lang="en-US" sz="36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</a:p>
          <a:p>
            <a:pPr algn="ctr">
              <a:lnSpc>
                <a:spcPts val="3780"/>
              </a:lnSpc>
            </a:pPr>
            <a:r>
              <a:rPr lang="en-US" sz="36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&amp;</a:t>
            </a:r>
          </a:p>
          <a:p>
            <a:pPr marL="0" lvl="0" indent="0" algn="ctr">
              <a:lnSpc>
                <a:spcPts val="3780"/>
              </a:lnSpc>
            </a:pPr>
            <a:r>
              <a:rPr lang="en-US" sz="36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thực</a:t>
            </a:r>
            <a:r>
              <a:rPr lang="en-US" sz="36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36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nghiệm</a:t>
            </a:r>
            <a:endParaRPr lang="en-US" sz="36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241980" y="6139317"/>
            <a:ext cx="5017320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Kết</a:t>
            </a:r>
            <a:r>
              <a:rPr lang="en-US" sz="36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36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luận</a:t>
            </a:r>
            <a:endParaRPr lang="en-US" sz="36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6142207"/>
            <a:ext cx="5017320" cy="603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40"/>
              </a:lnSpc>
              <a:spcBef>
                <a:spcPct val="0"/>
              </a:spcBef>
            </a:pPr>
            <a:r>
              <a:rPr lang="en-US" sz="36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Tổng</a:t>
            </a:r>
            <a:r>
              <a:rPr lang="en-US" sz="3600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3600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quan</a:t>
            </a:r>
            <a:endParaRPr lang="en-US" sz="3600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3566255" y="2922239"/>
            <a:ext cx="2368771" cy="236877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64845" y="2907962"/>
            <a:ext cx="2383049" cy="238304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372116" y="3536924"/>
            <a:ext cx="316210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025140" y="3473540"/>
            <a:ext cx="462459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4564880" y="3523577"/>
            <a:ext cx="436463" cy="110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8917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125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7551" y="2501856"/>
            <a:ext cx="3972011" cy="6079036"/>
            <a:chOff x="0" y="0"/>
            <a:chExt cx="1418473" cy="21709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8473" cy="2170928"/>
            </a:xfrm>
            <a:custGeom>
              <a:avLst/>
              <a:gdLst/>
              <a:ahLst/>
              <a:cxnLst/>
              <a:rect l="l" t="t" r="r" b="b"/>
              <a:pathLst>
                <a:path w="1418473" h="2170928">
                  <a:moveTo>
                    <a:pt x="99405" y="0"/>
                  </a:moveTo>
                  <a:lnTo>
                    <a:pt x="1319068" y="0"/>
                  </a:lnTo>
                  <a:cubicBezTo>
                    <a:pt x="1373968" y="0"/>
                    <a:pt x="1418473" y="44505"/>
                    <a:pt x="1418473" y="99405"/>
                  </a:cubicBezTo>
                  <a:lnTo>
                    <a:pt x="1418473" y="2071523"/>
                  </a:lnTo>
                  <a:cubicBezTo>
                    <a:pt x="1418473" y="2097886"/>
                    <a:pt x="1408000" y="2123170"/>
                    <a:pt x="1389358" y="2141812"/>
                  </a:cubicBezTo>
                  <a:cubicBezTo>
                    <a:pt x="1370716" y="2160455"/>
                    <a:pt x="1345432" y="2170928"/>
                    <a:pt x="1319068" y="2170928"/>
                  </a:cubicBezTo>
                  <a:lnTo>
                    <a:pt x="99405" y="2170928"/>
                  </a:lnTo>
                  <a:cubicBezTo>
                    <a:pt x="44505" y="2170928"/>
                    <a:pt x="0" y="2126422"/>
                    <a:pt x="0" y="2071523"/>
                  </a:cubicBezTo>
                  <a:lnTo>
                    <a:pt x="0" y="99405"/>
                  </a:lnTo>
                  <a:cubicBezTo>
                    <a:pt x="0" y="44505"/>
                    <a:pt x="44505" y="0"/>
                    <a:pt x="99405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1418473" cy="2294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830026" y="2501856"/>
            <a:ext cx="3972011" cy="6079036"/>
            <a:chOff x="0" y="0"/>
            <a:chExt cx="1418473" cy="217092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418473" cy="2170928"/>
            </a:xfrm>
            <a:custGeom>
              <a:avLst/>
              <a:gdLst/>
              <a:ahLst/>
              <a:cxnLst/>
              <a:rect l="l" t="t" r="r" b="b"/>
              <a:pathLst>
                <a:path w="1418473" h="2170928">
                  <a:moveTo>
                    <a:pt x="99405" y="0"/>
                  </a:moveTo>
                  <a:lnTo>
                    <a:pt x="1319068" y="0"/>
                  </a:lnTo>
                  <a:cubicBezTo>
                    <a:pt x="1373968" y="0"/>
                    <a:pt x="1418473" y="44505"/>
                    <a:pt x="1418473" y="99405"/>
                  </a:cubicBezTo>
                  <a:lnTo>
                    <a:pt x="1418473" y="2071523"/>
                  </a:lnTo>
                  <a:cubicBezTo>
                    <a:pt x="1418473" y="2097886"/>
                    <a:pt x="1408000" y="2123170"/>
                    <a:pt x="1389358" y="2141812"/>
                  </a:cubicBezTo>
                  <a:cubicBezTo>
                    <a:pt x="1370716" y="2160455"/>
                    <a:pt x="1345432" y="2170928"/>
                    <a:pt x="1319068" y="2170928"/>
                  </a:cubicBezTo>
                  <a:lnTo>
                    <a:pt x="99405" y="2170928"/>
                  </a:lnTo>
                  <a:cubicBezTo>
                    <a:pt x="44505" y="2170928"/>
                    <a:pt x="0" y="2126422"/>
                    <a:pt x="0" y="2071523"/>
                  </a:cubicBezTo>
                  <a:lnTo>
                    <a:pt x="0" y="99405"/>
                  </a:lnTo>
                  <a:cubicBezTo>
                    <a:pt x="0" y="44505"/>
                    <a:pt x="44505" y="0"/>
                    <a:pt x="99405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23825"/>
              <a:ext cx="1418473" cy="2294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960900" y="3065238"/>
            <a:ext cx="1710262" cy="1732310"/>
          </a:xfrm>
          <a:custGeom>
            <a:avLst/>
            <a:gdLst/>
            <a:ahLst/>
            <a:cxnLst/>
            <a:rect l="l" t="t" r="r" b="b"/>
            <a:pathLst>
              <a:path w="1710262" h="1732310">
                <a:moveTo>
                  <a:pt x="0" y="0"/>
                </a:moveTo>
                <a:lnTo>
                  <a:pt x="1710262" y="0"/>
                </a:lnTo>
                <a:lnTo>
                  <a:pt x="1710262" y="1732310"/>
                </a:lnTo>
                <a:lnTo>
                  <a:pt x="0" y="17323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9392586" y="2539973"/>
            <a:ext cx="4094814" cy="6079036"/>
            <a:chOff x="0" y="0"/>
            <a:chExt cx="1418473" cy="21058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18473" cy="2105822"/>
            </a:xfrm>
            <a:custGeom>
              <a:avLst/>
              <a:gdLst/>
              <a:ahLst/>
              <a:cxnLst/>
              <a:rect l="l" t="t" r="r" b="b"/>
              <a:pathLst>
                <a:path w="1418473" h="2105822">
                  <a:moveTo>
                    <a:pt x="96424" y="0"/>
                  </a:moveTo>
                  <a:lnTo>
                    <a:pt x="1322049" y="0"/>
                  </a:lnTo>
                  <a:cubicBezTo>
                    <a:pt x="1347622" y="0"/>
                    <a:pt x="1372148" y="10159"/>
                    <a:pt x="1390231" y="28242"/>
                  </a:cubicBezTo>
                  <a:cubicBezTo>
                    <a:pt x="1408314" y="46325"/>
                    <a:pt x="1418473" y="70851"/>
                    <a:pt x="1418473" y="96424"/>
                  </a:cubicBezTo>
                  <a:lnTo>
                    <a:pt x="1418473" y="2009398"/>
                  </a:lnTo>
                  <a:cubicBezTo>
                    <a:pt x="1418473" y="2034971"/>
                    <a:pt x="1408314" y="2059497"/>
                    <a:pt x="1390231" y="2077580"/>
                  </a:cubicBezTo>
                  <a:cubicBezTo>
                    <a:pt x="1372148" y="2095663"/>
                    <a:pt x="1347622" y="2105822"/>
                    <a:pt x="1322049" y="2105822"/>
                  </a:cubicBezTo>
                  <a:lnTo>
                    <a:pt x="96424" y="2105822"/>
                  </a:lnTo>
                  <a:cubicBezTo>
                    <a:pt x="70851" y="2105822"/>
                    <a:pt x="46325" y="2095663"/>
                    <a:pt x="28242" y="2077580"/>
                  </a:cubicBezTo>
                  <a:cubicBezTo>
                    <a:pt x="10159" y="2059497"/>
                    <a:pt x="0" y="2034971"/>
                    <a:pt x="0" y="2009398"/>
                  </a:cubicBezTo>
                  <a:lnTo>
                    <a:pt x="0" y="96424"/>
                  </a:lnTo>
                  <a:cubicBezTo>
                    <a:pt x="0" y="70851"/>
                    <a:pt x="10159" y="46325"/>
                    <a:pt x="28242" y="28242"/>
                  </a:cubicBezTo>
                  <a:cubicBezTo>
                    <a:pt x="46325" y="10159"/>
                    <a:pt x="70851" y="0"/>
                    <a:pt x="96424" y="0"/>
                  </a:cubicBezTo>
                  <a:close/>
                </a:path>
              </a:pathLst>
            </a:custGeom>
            <a:solidFill>
              <a:srgbClr val="DBE5EA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23825"/>
              <a:ext cx="1418473" cy="22296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630836" y="3103355"/>
            <a:ext cx="1692933" cy="1692933"/>
          </a:xfrm>
          <a:custGeom>
            <a:avLst/>
            <a:gdLst/>
            <a:ahLst/>
            <a:cxnLst/>
            <a:rect l="l" t="t" r="r" b="b"/>
            <a:pathLst>
              <a:path w="1692933" h="1692933">
                <a:moveTo>
                  <a:pt x="0" y="0"/>
                </a:moveTo>
                <a:lnTo>
                  <a:pt x="1692933" y="0"/>
                </a:lnTo>
                <a:lnTo>
                  <a:pt x="1692933" y="1692933"/>
                </a:lnTo>
                <a:lnTo>
                  <a:pt x="0" y="1692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>
            <a:off x="10767060" y="990600"/>
            <a:ext cx="6492240" cy="0"/>
          </a:xfrm>
          <a:prstGeom prst="line">
            <a:avLst/>
          </a:prstGeom>
          <a:ln w="762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4" name="Group 14"/>
          <p:cNvGrpSpPr/>
          <p:nvPr/>
        </p:nvGrpSpPr>
        <p:grpSpPr>
          <a:xfrm>
            <a:off x="13985942" y="2501856"/>
            <a:ext cx="3968768" cy="6079036"/>
            <a:chOff x="0" y="0"/>
            <a:chExt cx="1377671" cy="211020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77671" cy="2110204"/>
            </a:xfrm>
            <a:custGeom>
              <a:avLst/>
              <a:gdLst/>
              <a:ahLst/>
              <a:cxnLst/>
              <a:rect l="l" t="t" r="r" b="b"/>
              <a:pathLst>
                <a:path w="1377671" h="2110204">
                  <a:moveTo>
                    <a:pt x="99486" y="0"/>
                  </a:moveTo>
                  <a:lnTo>
                    <a:pt x="1278184" y="0"/>
                  </a:lnTo>
                  <a:cubicBezTo>
                    <a:pt x="1333129" y="0"/>
                    <a:pt x="1377671" y="44542"/>
                    <a:pt x="1377671" y="99486"/>
                  </a:cubicBezTo>
                  <a:lnTo>
                    <a:pt x="1377671" y="2010717"/>
                  </a:lnTo>
                  <a:cubicBezTo>
                    <a:pt x="1377671" y="2065662"/>
                    <a:pt x="1333129" y="2110204"/>
                    <a:pt x="1278184" y="2110204"/>
                  </a:cubicBezTo>
                  <a:lnTo>
                    <a:pt x="99486" y="2110204"/>
                  </a:lnTo>
                  <a:cubicBezTo>
                    <a:pt x="44542" y="2110204"/>
                    <a:pt x="0" y="2065662"/>
                    <a:pt x="0" y="2010717"/>
                  </a:cubicBezTo>
                  <a:lnTo>
                    <a:pt x="0" y="99486"/>
                  </a:lnTo>
                  <a:cubicBezTo>
                    <a:pt x="0" y="44542"/>
                    <a:pt x="44542" y="0"/>
                    <a:pt x="99486" y="0"/>
                  </a:cubicBezTo>
                  <a:close/>
                </a:path>
              </a:pathLst>
            </a:custGeom>
            <a:solidFill>
              <a:srgbClr val="A9BEC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23825"/>
              <a:ext cx="1377671" cy="22340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 rot="-270894">
            <a:off x="2802931" y="8508017"/>
            <a:ext cx="3082640" cy="870846"/>
          </a:xfrm>
          <a:custGeom>
            <a:avLst/>
            <a:gdLst/>
            <a:ahLst/>
            <a:cxnLst/>
            <a:rect l="l" t="t" r="r" b="b"/>
            <a:pathLst>
              <a:path w="3082640" h="870846">
                <a:moveTo>
                  <a:pt x="0" y="0"/>
                </a:moveTo>
                <a:lnTo>
                  <a:pt x="3082640" y="0"/>
                </a:lnTo>
                <a:lnTo>
                  <a:pt x="3082640" y="870846"/>
                </a:lnTo>
                <a:lnTo>
                  <a:pt x="0" y="8708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 rot="-212751">
            <a:off x="12576283" y="8556512"/>
            <a:ext cx="3009168" cy="850090"/>
          </a:xfrm>
          <a:custGeom>
            <a:avLst/>
            <a:gdLst/>
            <a:ahLst/>
            <a:cxnLst/>
            <a:rect l="l" t="t" r="r" b="b"/>
            <a:pathLst>
              <a:path w="3009168" h="850090">
                <a:moveTo>
                  <a:pt x="0" y="0"/>
                </a:moveTo>
                <a:lnTo>
                  <a:pt x="3009168" y="0"/>
                </a:lnTo>
                <a:lnTo>
                  <a:pt x="3009168" y="850090"/>
                </a:lnTo>
                <a:lnTo>
                  <a:pt x="0" y="8500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 rot="2699999">
            <a:off x="8097427" y="1452543"/>
            <a:ext cx="2163239" cy="2328340"/>
          </a:xfrm>
          <a:custGeom>
            <a:avLst/>
            <a:gdLst/>
            <a:ahLst/>
            <a:cxnLst/>
            <a:rect l="l" t="t" r="r" b="b"/>
            <a:pathLst>
              <a:path w="2163239" h="2328340">
                <a:moveTo>
                  <a:pt x="0" y="0"/>
                </a:moveTo>
                <a:lnTo>
                  <a:pt x="2163240" y="0"/>
                </a:lnTo>
                <a:lnTo>
                  <a:pt x="2163240" y="2328340"/>
                </a:lnTo>
                <a:lnTo>
                  <a:pt x="0" y="23283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001875" y="3022209"/>
            <a:ext cx="1967698" cy="1953387"/>
          </a:xfrm>
          <a:custGeom>
            <a:avLst/>
            <a:gdLst/>
            <a:ahLst/>
            <a:cxnLst/>
            <a:rect l="l" t="t" r="r" b="b"/>
            <a:pathLst>
              <a:path w="1967698" h="1953387">
                <a:moveTo>
                  <a:pt x="0" y="0"/>
                </a:moveTo>
                <a:lnTo>
                  <a:pt x="1967698" y="0"/>
                </a:lnTo>
                <a:lnTo>
                  <a:pt x="1967698" y="1953387"/>
                </a:lnTo>
                <a:lnTo>
                  <a:pt x="0" y="19533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>
            <a:off x="1419235" y="3065238"/>
            <a:ext cx="1724866" cy="1910358"/>
          </a:xfrm>
          <a:custGeom>
            <a:avLst/>
            <a:gdLst/>
            <a:ahLst/>
            <a:cxnLst/>
            <a:rect l="l" t="t" r="r" b="b"/>
            <a:pathLst>
              <a:path w="1724866" h="1910358">
                <a:moveTo>
                  <a:pt x="0" y="0"/>
                </a:moveTo>
                <a:lnTo>
                  <a:pt x="1724866" y="0"/>
                </a:lnTo>
                <a:lnTo>
                  <a:pt x="1724866" y="1910358"/>
                </a:lnTo>
                <a:lnTo>
                  <a:pt x="0" y="19103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686736" y="599709"/>
            <a:ext cx="8115300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19"/>
              </a:lnSpc>
              <a:spcBef>
                <a:spcPct val="0"/>
              </a:spcBef>
            </a:pPr>
            <a:r>
              <a:rPr lang="en-US" sz="4800" b="1" i="1">
                <a:solidFill>
                  <a:srgbClr val="0F4662"/>
                </a:solidFill>
                <a:latin typeface="Arimo Bold Italics"/>
                <a:ea typeface="Arimo Bold Italics"/>
                <a:cs typeface="Arimo Bold Italics"/>
                <a:sym typeface="Arimo Bold Italics"/>
              </a:rPr>
              <a:t>2.1. Giải pháp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81600" y="6367168"/>
            <a:ext cx="3762651" cy="161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41" lvl="1" indent="-280670" algn="l">
              <a:lnSpc>
                <a:spcPts val="4420"/>
              </a:lnSpc>
              <a:buFont typeface="Arial"/>
              <a:buChar char="•"/>
            </a:pPr>
            <a:r>
              <a:rPr lang="en-US" sz="2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Nguồn dữ liệu </a:t>
            </a:r>
          </a:p>
          <a:p>
            <a:pPr marL="561341" lvl="1" indent="-280670" algn="l">
              <a:lnSpc>
                <a:spcPts val="4420"/>
              </a:lnSpc>
              <a:buFont typeface="Arial"/>
              <a:buChar char="•"/>
            </a:pPr>
            <a:r>
              <a:rPr lang="en-US" sz="2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Tiền xử lý dữ liệu</a:t>
            </a:r>
          </a:p>
          <a:p>
            <a:pPr marL="561341" lvl="1" indent="-280670" algn="l">
              <a:lnSpc>
                <a:spcPts val="4420"/>
              </a:lnSpc>
              <a:buFont typeface="Arial"/>
              <a:buChar char="•"/>
            </a:pPr>
            <a:r>
              <a:rPr lang="en-US" sz="260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Lưu trữ dữ liệu 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72231" y="5141926"/>
            <a:ext cx="3752945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Thu thập, xử lý</a:t>
            </a:r>
          </a:p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dữ liệu đầu vào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039386" y="6209988"/>
            <a:ext cx="3762651" cy="2178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4419"/>
              </a:lnSpc>
              <a:buFont typeface="Arial"/>
              <a:buChar char="•"/>
            </a:pP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Tổng quan</a:t>
            </a:r>
          </a:p>
          <a:p>
            <a:pPr marL="561339" lvl="1" indent="-280669" algn="l">
              <a:lnSpc>
                <a:spcPts val="4419"/>
              </a:lnSpc>
              <a:buFont typeface="Arial"/>
              <a:buChar char="•"/>
            </a:pP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Xu hướng</a:t>
            </a:r>
          </a:p>
          <a:p>
            <a:pPr marL="561339" lvl="1" indent="-280669" algn="l">
              <a:lnSpc>
                <a:spcPts val="4419"/>
              </a:lnSpc>
              <a:buFont typeface="Arial"/>
              <a:buChar char="•"/>
            </a:pP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Hỗ trợ dự báo, ra quyết định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944411" y="5079852"/>
            <a:ext cx="376265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Trực quan hóa</a:t>
            </a:r>
          </a:p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dữ liệu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494220" y="6395759"/>
            <a:ext cx="3885264" cy="162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4419"/>
              </a:lnSpc>
              <a:buFont typeface="Arial"/>
              <a:buChar char="•"/>
            </a:pP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Phân tích tổng quan</a:t>
            </a:r>
          </a:p>
          <a:p>
            <a:pPr marL="561339" lvl="1" indent="-280669" algn="l">
              <a:lnSpc>
                <a:spcPts val="4419"/>
              </a:lnSpc>
              <a:buFont typeface="Arial"/>
              <a:buChar char="•"/>
            </a:pP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Nhận định, đề xuất từ khai phá xu hướng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611661" y="5062259"/>
            <a:ext cx="3878981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Phân tích mô tả, </a:t>
            </a:r>
          </a:p>
          <a:p>
            <a:pPr marL="0" lvl="0" indent="0" algn="ctr">
              <a:lnSpc>
                <a:spcPts val="4199"/>
              </a:lnSpc>
              <a:spcBef>
                <a:spcPct val="0"/>
              </a:spcBef>
            </a:pPr>
            <a:r>
              <a:rPr lang="en-US" sz="29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khai phá xu hướng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050261" y="6357643"/>
            <a:ext cx="3870926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4419"/>
              </a:lnSpc>
              <a:buFont typeface="Arial"/>
              <a:buChar char="•"/>
            </a:pP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Nguyên lý hoạt động </a:t>
            </a:r>
          </a:p>
          <a:p>
            <a:pPr marL="561339" lvl="1" indent="-280669" algn="l">
              <a:lnSpc>
                <a:spcPts val="4419"/>
              </a:lnSpc>
              <a:buFont typeface="Arial"/>
              <a:buChar char="•"/>
            </a:pPr>
            <a:r>
              <a:rPr lang="en-US" sz="2599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Ứng dụng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976092" y="5076825"/>
            <a:ext cx="3870926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Dự đoán đối tượng bằng cây phân rã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986080"/>
            <a:ext cx="18288000" cy="8611303"/>
            <a:chOff x="0" y="0"/>
            <a:chExt cx="4816593" cy="22679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267997"/>
            </a:xfrm>
            <a:custGeom>
              <a:avLst/>
              <a:gdLst/>
              <a:ahLst/>
              <a:cxnLst/>
              <a:rect l="l" t="t" r="r" b="b"/>
              <a:pathLst>
                <a:path w="4816592" h="2267997">
                  <a:moveTo>
                    <a:pt x="13547" y="0"/>
                  </a:moveTo>
                  <a:lnTo>
                    <a:pt x="4803046" y="0"/>
                  </a:lnTo>
                  <a:cubicBezTo>
                    <a:pt x="4806638" y="0"/>
                    <a:pt x="4810084" y="1427"/>
                    <a:pt x="4812625" y="3968"/>
                  </a:cubicBezTo>
                  <a:cubicBezTo>
                    <a:pt x="4815165" y="6508"/>
                    <a:pt x="4816592" y="9954"/>
                    <a:pt x="4816592" y="13547"/>
                  </a:cubicBezTo>
                  <a:lnTo>
                    <a:pt x="4816592" y="2254451"/>
                  </a:lnTo>
                  <a:cubicBezTo>
                    <a:pt x="4816592" y="2261932"/>
                    <a:pt x="4810527" y="2267997"/>
                    <a:pt x="4803046" y="2267997"/>
                  </a:cubicBezTo>
                  <a:lnTo>
                    <a:pt x="13547" y="2267997"/>
                  </a:lnTo>
                  <a:cubicBezTo>
                    <a:pt x="6065" y="2267997"/>
                    <a:pt x="0" y="2261932"/>
                    <a:pt x="0" y="2254451"/>
                  </a:cubicBezTo>
                  <a:lnTo>
                    <a:pt x="0" y="13547"/>
                  </a:lnTo>
                  <a:cubicBezTo>
                    <a:pt x="0" y="6065"/>
                    <a:pt x="6065" y="0"/>
                    <a:pt x="13547" y="0"/>
                  </a:cubicBezTo>
                  <a:close/>
                </a:path>
              </a:pathLst>
            </a:custGeom>
            <a:solidFill>
              <a:srgbClr val="E5EC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4816593" cy="2391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766829" y="2955448"/>
            <a:ext cx="4429620" cy="0"/>
          </a:xfrm>
          <a:prstGeom prst="line">
            <a:avLst/>
          </a:prstGeom>
          <a:ln w="381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6096665" y="9654673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899"/>
                </a:lnTo>
                <a:lnTo>
                  <a:pt x="0" y="249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727320" y="2481051"/>
            <a:ext cx="7049342" cy="5958945"/>
          </a:xfrm>
          <a:custGeom>
            <a:avLst/>
            <a:gdLst/>
            <a:ahLst/>
            <a:cxnLst/>
            <a:rect l="l" t="t" r="r" b="b"/>
            <a:pathLst>
              <a:path w="7049342" h="5958945">
                <a:moveTo>
                  <a:pt x="0" y="0"/>
                </a:moveTo>
                <a:lnTo>
                  <a:pt x="7049342" y="0"/>
                </a:lnTo>
                <a:lnTo>
                  <a:pt x="7049342" y="5958945"/>
                </a:lnTo>
                <a:lnTo>
                  <a:pt x="0" y="59589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7796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66829" y="3103085"/>
            <a:ext cx="9008476" cy="162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4419"/>
              </a:lnSpc>
              <a:buFont typeface="Arial"/>
              <a:buChar char="•"/>
            </a:pP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Tệp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Excel do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đơn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vị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tuyển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sinh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cung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cấp</a:t>
            </a:r>
            <a:endParaRPr lang="en-US" sz="2599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561339" lvl="1" indent="-280669" algn="l">
              <a:lnSpc>
                <a:spcPts val="4419"/>
              </a:lnSpc>
              <a:buFont typeface="Arial"/>
              <a:buChar char="•"/>
            </a:pP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Thông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tin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về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sinh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viên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đã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trúng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tuyển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năm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học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2024</a:t>
            </a:r>
          </a:p>
          <a:p>
            <a:pPr marL="561339" lvl="1" indent="-280669" algn="l">
              <a:lnSpc>
                <a:spcPts val="4419"/>
              </a:lnSpc>
              <a:buFont typeface="Arial"/>
              <a:buChar char="•"/>
            </a:pP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Không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tuân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theo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một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chuẩn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cấu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trúc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thống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nhất</a:t>
            </a:r>
            <a:endParaRPr lang="en-US" sz="2599" u="none" strike="noStrike" dirty="0">
              <a:solidFill>
                <a:srgbClr val="0F4662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842565" y="618759"/>
            <a:ext cx="10269531" cy="731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r>
              <a:rPr lang="en-US" sz="42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1. Thu </a:t>
            </a:r>
            <a:r>
              <a:rPr lang="en-US" sz="42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thập</a:t>
            </a:r>
            <a:r>
              <a:rPr lang="en-US" sz="42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2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xử</a:t>
            </a:r>
            <a:r>
              <a:rPr lang="en-US" sz="42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2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lý</a:t>
            </a:r>
            <a:r>
              <a:rPr lang="en-US" sz="42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2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dữ</a:t>
            </a:r>
            <a:r>
              <a:rPr lang="en-US" sz="42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2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liệu</a:t>
            </a:r>
            <a:r>
              <a:rPr lang="en-US" sz="42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2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đầu</a:t>
            </a:r>
            <a:r>
              <a:rPr lang="en-US" sz="42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4200" b="1" dirty="0" err="1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vào</a:t>
            </a:r>
            <a:r>
              <a:rPr lang="en-US" sz="4200" b="1" dirty="0">
                <a:solidFill>
                  <a:srgbClr val="0F4662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6829" y="2198446"/>
            <a:ext cx="9960491" cy="59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99"/>
              </a:lnSpc>
            </a:pP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Nguồn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dữ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liệu</a:t>
            </a:r>
            <a:endParaRPr lang="en-US" sz="2999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28089" y="4857273"/>
            <a:ext cx="8085956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9"/>
              </a:lnSpc>
              <a:spcBef>
                <a:spcPct val="0"/>
              </a:spcBef>
            </a:pPr>
            <a:r>
              <a:rPr lang="en-US" sz="2599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Sai </a:t>
            </a:r>
            <a:r>
              <a:rPr lang="en-US" sz="2599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lệch</a:t>
            </a:r>
            <a:r>
              <a:rPr lang="en-US" sz="2599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trong</a:t>
            </a:r>
            <a:r>
              <a:rPr lang="en-US" sz="2599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quá</a:t>
            </a:r>
            <a:r>
              <a:rPr lang="en-US" sz="2599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trình</a:t>
            </a:r>
            <a:r>
              <a:rPr lang="en-US" sz="2599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phân</a:t>
            </a:r>
            <a:r>
              <a:rPr lang="en-US" sz="2599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tích</a:t>
            </a:r>
            <a:r>
              <a:rPr lang="en-US" sz="2599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nếu</a:t>
            </a:r>
            <a:r>
              <a:rPr lang="en-US" sz="2599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không</a:t>
            </a:r>
            <a:r>
              <a:rPr lang="en-US" sz="2599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được</a:t>
            </a:r>
            <a:r>
              <a:rPr lang="en-US" sz="2599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xử</a:t>
            </a:r>
            <a:r>
              <a:rPr lang="en-US" sz="2599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lý</a:t>
            </a:r>
            <a:r>
              <a:rPr lang="en-US" sz="2599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cẩn</a:t>
            </a:r>
            <a:r>
              <a:rPr lang="en-US" sz="2599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599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thận</a:t>
            </a:r>
            <a:endParaRPr lang="en-US" sz="2599" b="1" dirty="0">
              <a:solidFill>
                <a:srgbClr val="377684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550115" y="5460523"/>
            <a:ext cx="433429" cy="0"/>
          </a:xfrm>
          <a:prstGeom prst="line">
            <a:avLst/>
          </a:prstGeom>
          <a:ln w="76200" cap="rnd">
            <a:solidFill>
              <a:srgbClr val="377684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3" name="AutoShape 13"/>
          <p:cNvSpPr/>
          <p:nvPr/>
        </p:nvSpPr>
        <p:spPr>
          <a:xfrm>
            <a:off x="766829" y="6914320"/>
            <a:ext cx="4429620" cy="0"/>
          </a:xfrm>
          <a:prstGeom prst="line">
            <a:avLst/>
          </a:prstGeom>
          <a:ln w="381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766829" y="6157318"/>
            <a:ext cx="4980246" cy="59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99"/>
              </a:lnSpc>
            </a:pPr>
            <a:r>
              <a:rPr lang="en-US" sz="2999" b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Tiền xử lý dữ liệu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66829" y="7114345"/>
            <a:ext cx="9960491" cy="162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1339" lvl="1" indent="-280669" algn="l">
              <a:lnSpc>
                <a:spcPts val="4419"/>
              </a:lnSpc>
              <a:buFont typeface="Arial"/>
              <a:buChar char="•"/>
            </a:pP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Chuẩn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hóa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định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dạng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</a:p>
          <a:p>
            <a:pPr marL="561339" lvl="1" indent="-280669" algn="l">
              <a:lnSpc>
                <a:spcPts val="4419"/>
              </a:lnSpc>
              <a:buFont typeface="Arial"/>
              <a:buChar char="•"/>
            </a:pP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Phát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hiện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và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xử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lý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giá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trị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thiếu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</a:p>
          <a:p>
            <a:pPr marL="561339" lvl="1" indent="-280669" algn="l">
              <a:lnSpc>
                <a:spcPts val="4419"/>
              </a:lnSpc>
              <a:buFont typeface="Arial"/>
              <a:buChar char="•"/>
            </a:pP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Loại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bỏ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dữ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liệu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trùng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lặp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giá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trị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lỗi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,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loại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bỏ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các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khoảng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trắng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0258" y="9106421"/>
            <a:ext cx="12896742" cy="4262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Quyết</a:t>
            </a:r>
            <a:r>
              <a:rPr lang="en-US" sz="2600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0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định</a:t>
            </a:r>
            <a:r>
              <a:rPr lang="en-US" sz="2600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0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đến</a:t>
            </a:r>
            <a:r>
              <a:rPr lang="en-US" sz="2600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0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chất</a:t>
            </a:r>
            <a:r>
              <a:rPr lang="en-US" sz="2600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0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lượng</a:t>
            </a:r>
            <a:r>
              <a:rPr lang="en-US" sz="2600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0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của</a:t>
            </a:r>
            <a:r>
              <a:rPr lang="en-US" sz="2600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0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quá</a:t>
            </a:r>
            <a:r>
              <a:rPr lang="en-US" sz="2600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0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trình</a:t>
            </a:r>
            <a:r>
              <a:rPr lang="en-US" sz="2600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0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phân</a:t>
            </a:r>
            <a:r>
              <a:rPr lang="en-US" sz="2600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0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tích</a:t>
            </a:r>
            <a:r>
              <a:rPr lang="en-US" sz="2600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0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và</a:t>
            </a:r>
            <a:r>
              <a:rPr lang="en-US" sz="2600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0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trực</a:t>
            </a:r>
            <a:r>
              <a:rPr lang="en-US" sz="2600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0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quan</a:t>
            </a:r>
            <a:r>
              <a:rPr lang="en-US" sz="2600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0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hóa</a:t>
            </a:r>
            <a:r>
              <a:rPr lang="en-US" sz="2600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600" b="1" dirty="0" err="1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thông</a:t>
            </a:r>
            <a:r>
              <a:rPr lang="en-US" sz="2600" b="1" dirty="0">
                <a:solidFill>
                  <a:srgbClr val="377684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tin</a:t>
            </a:r>
          </a:p>
        </p:txBody>
      </p:sp>
      <p:sp>
        <p:nvSpPr>
          <p:cNvPr id="17" name="AutoShape 17"/>
          <p:cNvSpPr/>
          <p:nvPr/>
        </p:nvSpPr>
        <p:spPr>
          <a:xfrm>
            <a:off x="550115" y="9307001"/>
            <a:ext cx="433429" cy="0"/>
          </a:xfrm>
          <a:prstGeom prst="line">
            <a:avLst/>
          </a:prstGeom>
          <a:ln w="76200" cap="rnd">
            <a:solidFill>
              <a:srgbClr val="377684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65" y="-406881"/>
            <a:ext cx="18288000" cy="3312463"/>
            <a:chOff x="0" y="0"/>
            <a:chExt cx="4816593" cy="87241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72418"/>
            </a:xfrm>
            <a:custGeom>
              <a:avLst/>
              <a:gdLst/>
              <a:ahLst/>
              <a:cxnLst/>
              <a:rect l="l" t="t" r="r" b="b"/>
              <a:pathLst>
                <a:path w="4816592" h="872418">
                  <a:moveTo>
                    <a:pt x="13547" y="0"/>
                  </a:moveTo>
                  <a:lnTo>
                    <a:pt x="4803046" y="0"/>
                  </a:lnTo>
                  <a:cubicBezTo>
                    <a:pt x="4806638" y="0"/>
                    <a:pt x="4810084" y="1427"/>
                    <a:pt x="4812625" y="3968"/>
                  </a:cubicBezTo>
                  <a:cubicBezTo>
                    <a:pt x="4815165" y="6508"/>
                    <a:pt x="4816592" y="9954"/>
                    <a:pt x="4816592" y="13547"/>
                  </a:cubicBezTo>
                  <a:lnTo>
                    <a:pt x="4816592" y="858872"/>
                  </a:lnTo>
                  <a:cubicBezTo>
                    <a:pt x="4816592" y="866353"/>
                    <a:pt x="4810527" y="872418"/>
                    <a:pt x="4803046" y="872418"/>
                  </a:cubicBezTo>
                  <a:lnTo>
                    <a:pt x="13547" y="872418"/>
                  </a:lnTo>
                  <a:cubicBezTo>
                    <a:pt x="6065" y="872418"/>
                    <a:pt x="0" y="866353"/>
                    <a:pt x="0" y="858872"/>
                  </a:cubicBezTo>
                  <a:lnTo>
                    <a:pt x="0" y="13547"/>
                  </a:lnTo>
                  <a:cubicBezTo>
                    <a:pt x="0" y="6065"/>
                    <a:pt x="6065" y="0"/>
                    <a:pt x="13547" y="0"/>
                  </a:cubicBezTo>
                  <a:close/>
                </a:path>
              </a:pathLst>
            </a:custGeom>
            <a:solidFill>
              <a:srgbClr val="E5ECE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23825"/>
              <a:ext cx="4816593" cy="9962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07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176858" y="331124"/>
            <a:ext cx="1679997" cy="249900"/>
          </a:xfrm>
          <a:custGeom>
            <a:avLst/>
            <a:gdLst/>
            <a:ahLst/>
            <a:cxnLst/>
            <a:rect l="l" t="t" r="r" b="b"/>
            <a:pathLst>
              <a:path w="1679997" h="249900">
                <a:moveTo>
                  <a:pt x="0" y="0"/>
                </a:moveTo>
                <a:lnTo>
                  <a:pt x="1679997" y="0"/>
                </a:lnTo>
                <a:lnTo>
                  <a:pt x="1679997" y="249900"/>
                </a:lnTo>
                <a:lnTo>
                  <a:pt x="0" y="249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312096" y="1249351"/>
            <a:ext cx="4429620" cy="0"/>
          </a:xfrm>
          <a:prstGeom prst="line">
            <a:avLst/>
          </a:prstGeom>
          <a:ln w="38100" cap="flat">
            <a:solidFill>
              <a:srgbClr val="0F466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111142" y="3301954"/>
            <a:ext cx="14069447" cy="2891609"/>
          </a:xfrm>
          <a:custGeom>
            <a:avLst/>
            <a:gdLst/>
            <a:ahLst/>
            <a:cxnLst/>
            <a:rect l="l" t="t" r="r" b="b"/>
            <a:pathLst>
              <a:path w="14069447" h="2891609">
                <a:moveTo>
                  <a:pt x="0" y="0"/>
                </a:moveTo>
                <a:lnTo>
                  <a:pt x="14069447" y="0"/>
                </a:lnTo>
                <a:lnTo>
                  <a:pt x="14069447" y="2891609"/>
                </a:lnTo>
                <a:lnTo>
                  <a:pt x="0" y="2891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44497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111142" y="6584088"/>
            <a:ext cx="14065716" cy="2891609"/>
          </a:xfrm>
          <a:custGeom>
            <a:avLst/>
            <a:gdLst/>
            <a:ahLst/>
            <a:cxnLst/>
            <a:rect l="l" t="t" r="r" b="b"/>
            <a:pathLst>
              <a:path w="14065716" h="2891609">
                <a:moveTo>
                  <a:pt x="0" y="0"/>
                </a:moveTo>
                <a:lnTo>
                  <a:pt x="14065716" y="0"/>
                </a:lnTo>
                <a:lnTo>
                  <a:pt x="14065716" y="2891609"/>
                </a:lnTo>
                <a:lnTo>
                  <a:pt x="0" y="28916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4017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312096" y="438149"/>
            <a:ext cx="9960491" cy="590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99"/>
              </a:lnSpc>
            </a:pP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Lưu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trữ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dữ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liệu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đã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xử</a:t>
            </a:r>
            <a:r>
              <a:rPr lang="en-US" sz="2999" b="1" dirty="0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</a:t>
            </a:r>
            <a:r>
              <a:rPr lang="en-US" sz="2999" b="1" dirty="0" err="1">
                <a:solidFill>
                  <a:srgbClr val="0F4662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lý</a:t>
            </a:r>
            <a:endParaRPr lang="en-US" sz="2999" b="1" dirty="0">
              <a:solidFill>
                <a:srgbClr val="0F4662"/>
              </a:solidFill>
              <a:latin typeface="Quicksand Bold"/>
              <a:ea typeface="Quicksand Bold"/>
              <a:cs typeface="Quicksand Bold"/>
              <a:sym typeface="Quicksand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312096" y="1335076"/>
            <a:ext cx="9537373" cy="10731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1339" lvl="1" indent="-280669" algn="l">
              <a:lnSpc>
                <a:spcPts val="4419"/>
              </a:lnSpc>
              <a:buFont typeface="Arial"/>
              <a:buChar char="•"/>
            </a:pP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Tập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dữ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liệu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được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lưu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trữ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ở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định</a:t>
            </a:r>
            <a:r>
              <a:rPr lang="en-US" sz="2599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dạng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Excel,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có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cấu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trúc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thống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nhất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→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nạp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-US" sz="2599" u="none" strike="noStrike" dirty="0" err="1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vào</a:t>
            </a:r>
            <a:r>
              <a:rPr lang="en-US" sz="2599" u="none" strike="noStrike" dirty="0">
                <a:solidFill>
                  <a:srgbClr val="0F4662"/>
                </a:solidFill>
                <a:latin typeface="Quicksand"/>
                <a:ea typeface="Quicksand"/>
                <a:cs typeface="Quicksand"/>
                <a:sym typeface="Quicksand"/>
              </a:rPr>
              <a:t> Power BI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1010</Words>
  <Application>Microsoft Office PowerPoint</Application>
  <PresentationFormat>Custom</PresentationFormat>
  <Paragraphs>145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Calibri</vt:lpstr>
      <vt:lpstr>Public Sans Bold Italics</vt:lpstr>
      <vt:lpstr>Arimo Bold</vt:lpstr>
      <vt:lpstr>Arimo Bold Italics</vt:lpstr>
      <vt:lpstr>Cormorant Garamond Bold Italics</vt:lpstr>
      <vt:lpstr>Quicksand Bold</vt:lpstr>
      <vt:lpstr>Poppins</vt:lpstr>
      <vt:lpstr>Arial</vt:lpstr>
      <vt:lpstr>Arimo</vt:lpstr>
      <vt:lpstr>Quicksand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TT_Đồ án</dc:title>
  <dc:creator>mat min</dc:creator>
  <cp:lastModifiedBy>mat min</cp:lastModifiedBy>
  <cp:revision>23</cp:revision>
  <dcterms:created xsi:type="dcterms:W3CDTF">2006-08-16T00:00:00Z</dcterms:created>
  <dcterms:modified xsi:type="dcterms:W3CDTF">2025-12-12T08:14:09Z</dcterms:modified>
  <dc:identifier>DAGoG35kiws</dc:identifier>
</cp:coreProperties>
</file>